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35.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6.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handoutMasterIdLst>
    <p:handoutMasterId r:id="rId20"/>
  </p:handoutMasterIdLst>
  <p:sldIdLst>
    <p:sldId id="944" r:id="rId3"/>
    <p:sldId id="919" r:id="rId4"/>
    <p:sldId id="920" r:id="rId5"/>
    <p:sldId id="923" r:id="rId6"/>
    <p:sldId id="924" r:id="rId7"/>
    <p:sldId id="926" r:id="rId8"/>
    <p:sldId id="945" r:id="rId9"/>
    <p:sldId id="947" r:id="rId10"/>
    <p:sldId id="948" r:id="rId11"/>
    <p:sldId id="949" r:id="rId12"/>
    <p:sldId id="950" r:id="rId13"/>
    <p:sldId id="946" r:id="rId14"/>
    <p:sldId id="928" r:id="rId15"/>
    <p:sldId id="929" r:id="rId16"/>
    <p:sldId id="951" r:id="rId17"/>
    <p:sldId id="935" r:id="rId18"/>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C79E3"/>
    <a:srgbClr val="DEC8ED"/>
    <a:srgbClr val="E9EBF5"/>
    <a:srgbClr val="FEE071"/>
    <a:srgbClr val="2B303C"/>
    <a:srgbClr val="68B7E1"/>
    <a:srgbClr val="FAC2AE"/>
    <a:srgbClr val="E3E1E2"/>
    <a:srgbClr val="666666"/>
    <a:srgbClr val="F0E7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4" d="100"/>
          <a:sy n="84" d="100"/>
        </p:scale>
        <p:origin x="115" y="39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gs" Target="tags/tag36.xml"/><Relationship Id="rId25" Type="http://schemas.openxmlformats.org/officeDocument/2006/relationships/customXml" Target="../customXml/item1.xml"/><Relationship Id="rId24" Type="http://schemas.openxmlformats.org/officeDocument/2006/relationships/customXmlProps" Target="../customXml/itemProps35.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handoutMaster" Target="handoutMasters/handoutMaster1.xml"/><Relationship Id="rId2" Type="http://schemas.openxmlformats.org/officeDocument/2006/relationships/theme" Target="theme/theme1.xml"/><Relationship Id="rId19" Type="http://schemas.openxmlformats.org/officeDocument/2006/relationships/notesMaster" Target="notesMasters/notesMaster1.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CB0DBE-0AB2-4488-A3BF-D0383604FCC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9E41EE3-6836-4A40-9B4D-14F9EFED4B4A}"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D9CB0DBE-0AB2-4488-A3BF-D0383604FCC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9E41EE3-6836-4A40-9B4D-14F9EFED4B4A}"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D9CB0DBE-0AB2-4488-A3BF-D0383604FCC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9E41EE3-6836-4A40-9B4D-14F9EFED4B4A}"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grpSp>
        <p:nvGrpSpPr>
          <p:cNvPr id="4" name="组合 3"/>
          <p:cNvGrpSpPr/>
          <p:nvPr userDrawn="1"/>
        </p:nvGrpSpPr>
        <p:grpSpPr>
          <a:xfrm>
            <a:off x="0" y="0"/>
            <a:ext cx="12191999" cy="6858000"/>
            <a:chOff x="0" y="0"/>
            <a:chExt cx="12191999" cy="6858000"/>
          </a:xfrm>
        </p:grpSpPr>
        <p:sp>
          <p:nvSpPr>
            <p:cNvPr id="5" name="矩形 4"/>
            <p:cNvSpPr/>
            <p:nvPr/>
          </p:nvSpPr>
          <p:spPr>
            <a:xfrm>
              <a:off x="0" y="0"/>
              <a:ext cx="12191999" cy="6858000"/>
            </a:xfrm>
            <a:prstGeom prst="rect">
              <a:avLst/>
            </a:prstGeom>
            <a:solidFill>
              <a:srgbClr val="2B30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1" y="867733"/>
              <a:ext cx="12191998" cy="5166459"/>
              <a:chOff x="1" y="877309"/>
              <a:chExt cx="12191998" cy="5166459"/>
            </a:xfrm>
          </p:grpSpPr>
          <p:sp>
            <p:nvSpPr>
              <p:cNvPr id="25" name="等腰三角形 7"/>
              <p:cNvSpPr/>
              <p:nvPr/>
            </p:nvSpPr>
            <p:spPr>
              <a:xfrm rot="5400000">
                <a:off x="2016692" y="-1139382"/>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7"/>
              <p:cNvSpPr/>
              <p:nvPr/>
            </p:nvSpPr>
            <p:spPr>
              <a:xfrm rot="5400000" flipH="1" flipV="1">
                <a:off x="5180803" y="-967428"/>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p:cNvGrpSpPr/>
            <p:nvPr/>
          </p:nvGrpSpPr>
          <p:grpSpPr>
            <a:xfrm>
              <a:off x="1" y="0"/>
              <a:ext cx="12191998" cy="6858000"/>
              <a:chOff x="152401" y="152400"/>
              <a:chExt cx="12191998" cy="6858000"/>
            </a:xfrm>
          </p:grpSpPr>
          <p:sp>
            <p:nvSpPr>
              <p:cNvPr id="23" name="等腰三角形 7"/>
              <p:cNvSpPr/>
              <p:nvPr/>
            </p:nvSpPr>
            <p:spPr>
              <a:xfrm rot="5400000">
                <a:off x="2169092" y="-796"/>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等腰三角形 7"/>
              <p:cNvSpPr/>
              <p:nvPr/>
            </p:nvSpPr>
            <p:spPr>
              <a:xfrm rot="5400000" flipH="1" flipV="1">
                <a:off x="5333203" y="-1864291"/>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任意多边形: 形状 7"/>
            <p:cNvSpPr/>
            <p:nvPr/>
          </p:nvSpPr>
          <p:spPr>
            <a:xfrm>
              <a:off x="0" y="0"/>
              <a:ext cx="5986408" cy="1347832"/>
            </a:xfrm>
            <a:custGeom>
              <a:avLst/>
              <a:gdLst>
                <a:gd name="connsiteX0" fmla="*/ 0 w 5986408"/>
                <a:gd name="connsiteY0" fmla="*/ 0 h 1347832"/>
                <a:gd name="connsiteX1" fmla="*/ 5986408 w 5986408"/>
                <a:gd name="connsiteY1" fmla="*/ 0 h 1347832"/>
                <a:gd name="connsiteX2" fmla="*/ 5876774 w 5986408"/>
                <a:gd name="connsiteY2" fmla="*/ 91919 h 1347832"/>
                <a:gd name="connsiteX3" fmla="*/ 2262275 w 5986408"/>
                <a:gd name="connsiteY3" fmla="*/ 1347832 h 1347832"/>
                <a:gd name="connsiteX4" fmla="*/ 50450 w 5986408"/>
                <a:gd name="connsiteY4" fmla="*/ 915621 h 1347832"/>
                <a:gd name="connsiteX5" fmla="*/ 0 w 5986408"/>
                <a:gd name="connsiteY5" fmla="*/ 893546 h 134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86408" h="1347832">
                  <a:moveTo>
                    <a:pt x="0" y="0"/>
                  </a:moveTo>
                  <a:lnTo>
                    <a:pt x="5986408" y="0"/>
                  </a:lnTo>
                  <a:lnTo>
                    <a:pt x="5876774" y="91919"/>
                  </a:lnTo>
                  <a:cubicBezTo>
                    <a:pt x="4894530" y="876514"/>
                    <a:pt x="3635269" y="1347832"/>
                    <a:pt x="2262275" y="1347832"/>
                  </a:cubicBezTo>
                  <a:cubicBezTo>
                    <a:pt x="1477707" y="1347832"/>
                    <a:pt x="730277" y="1193932"/>
                    <a:pt x="50450" y="915621"/>
                  </a:cubicBezTo>
                  <a:lnTo>
                    <a:pt x="0" y="893546"/>
                  </a:lnTo>
                  <a:close/>
                </a:path>
              </a:pathLst>
            </a:custGeom>
            <a:solidFill>
              <a:srgbClr val="FEE07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任意多边形: 形状 8"/>
            <p:cNvSpPr>
              <a:spLocks noChangeAspect="1"/>
            </p:cNvSpPr>
            <p:nvPr/>
          </p:nvSpPr>
          <p:spPr bwMode="auto">
            <a:xfrm>
              <a:off x="787399" y="0"/>
              <a:ext cx="2949752" cy="1347831"/>
            </a:xfrm>
            <a:custGeom>
              <a:avLst/>
              <a:gdLst>
                <a:gd name="connsiteX0" fmla="*/ 2949752 w 2949752"/>
                <a:gd name="connsiteY0" fmla="*/ 128302 h 1347831"/>
                <a:gd name="connsiteX1" fmla="*/ 2145862 w 2949752"/>
                <a:gd name="connsiteY1" fmla="*/ 1192369 h 1347831"/>
                <a:gd name="connsiteX2" fmla="*/ 2567903 w 2949752"/>
                <a:gd name="connsiteY2" fmla="*/ 484667 h 1347831"/>
                <a:gd name="connsiteX3" fmla="*/ 2949752 w 2949752"/>
                <a:gd name="connsiteY3" fmla="*/ 128302 h 1347831"/>
                <a:gd name="connsiteX4" fmla="*/ 2453588 w 2949752"/>
                <a:gd name="connsiteY4" fmla="*/ 0 h 1347831"/>
                <a:gd name="connsiteX5" fmla="*/ 2856935 w 2949752"/>
                <a:gd name="connsiteY5" fmla="*/ 0 h 1347831"/>
                <a:gd name="connsiteX6" fmla="*/ 2804090 w 2949752"/>
                <a:gd name="connsiteY6" fmla="*/ 106555 h 1347831"/>
                <a:gd name="connsiteX7" fmla="*/ 2497043 w 2949752"/>
                <a:gd name="connsiteY7" fmla="*/ 369361 h 1347831"/>
                <a:gd name="connsiteX8" fmla="*/ 2009790 w 2949752"/>
                <a:gd name="connsiteY8" fmla="*/ 1252493 h 1347831"/>
                <a:gd name="connsiteX9" fmla="*/ 1582813 w 2949752"/>
                <a:gd name="connsiteY9" fmla="*/ 1347831 h 1347831"/>
                <a:gd name="connsiteX10" fmla="*/ 2150438 w 2949752"/>
                <a:gd name="connsiteY10" fmla="*/ 279045 h 1347831"/>
                <a:gd name="connsiteX11" fmla="*/ 2362751 w 2949752"/>
                <a:gd name="connsiteY11" fmla="*/ 96834 h 1347831"/>
                <a:gd name="connsiteX12" fmla="*/ 1747841 w 2949752"/>
                <a:gd name="connsiteY12" fmla="*/ 0 h 1347831"/>
                <a:gd name="connsiteX13" fmla="*/ 2267658 w 2949752"/>
                <a:gd name="connsiteY13" fmla="*/ 0 h 1347831"/>
                <a:gd name="connsiteX14" fmla="*/ 2176444 w 2949752"/>
                <a:gd name="connsiteY14" fmla="*/ 82936 h 1347831"/>
                <a:gd name="connsiteX15" fmla="*/ 2064881 w 2949752"/>
                <a:gd name="connsiteY15" fmla="*/ 173895 h 1347831"/>
                <a:gd name="connsiteX16" fmla="*/ 1446903 w 2949752"/>
                <a:gd name="connsiteY16" fmla="*/ 1347831 h 1347831"/>
                <a:gd name="connsiteX17" fmla="*/ 1060042 w 2949752"/>
                <a:gd name="connsiteY17" fmla="*/ 1292649 h 1347831"/>
                <a:gd name="connsiteX18" fmla="*/ 1683042 w 2949752"/>
                <a:gd name="connsiteY18" fmla="*/ 53492 h 1347831"/>
                <a:gd name="connsiteX19" fmla="*/ 1044815 w 2949752"/>
                <a:gd name="connsiteY19" fmla="*/ 0 h 1347831"/>
                <a:gd name="connsiteX20" fmla="*/ 1534498 w 2949752"/>
                <a:gd name="connsiteY20" fmla="*/ 0 h 1347831"/>
                <a:gd name="connsiteX21" fmla="*/ 1480934 w 2949752"/>
                <a:gd name="connsiteY21" fmla="*/ 43860 h 1347831"/>
                <a:gd name="connsiteX22" fmla="*/ 929650 w 2949752"/>
                <a:gd name="connsiteY22" fmla="*/ 1247147 h 1347831"/>
                <a:gd name="connsiteX23" fmla="*/ 588018 w 2949752"/>
                <a:gd name="connsiteY23" fmla="*/ 1061573 h 1347831"/>
                <a:gd name="connsiteX24" fmla="*/ 988602 w 2949752"/>
                <a:gd name="connsiteY24" fmla="*/ 49461 h 1347831"/>
                <a:gd name="connsiteX25" fmla="*/ 346791 w 2949752"/>
                <a:gd name="connsiteY25" fmla="*/ 0 h 1347831"/>
                <a:gd name="connsiteX26" fmla="*/ 849740 w 2949752"/>
                <a:gd name="connsiteY26" fmla="*/ 0 h 1347831"/>
                <a:gd name="connsiteX27" fmla="*/ 796626 w 2949752"/>
                <a:gd name="connsiteY27" fmla="*/ 54757 h 1347831"/>
                <a:gd name="connsiteX28" fmla="*/ 462466 w 2949752"/>
                <a:gd name="connsiteY28" fmla="*/ 956357 h 1347831"/>
                <a:gd name="connsiteX29" fmla="*/ 206209 w 2949752"/>
                <a:gd name="connsiteY29" fmla="*/ 655367 h 1347831"/>
                <a:gd name="connsiteX30" fmla="*/ 311064 w 2949752"/>
                <a:gd name="connsiteY30" fmla="*/ 80038 h 1347831"/>
                <a:gd name="connsiteX31" fmla="*/ 7071 w 2949752"/>
                <a:gd name="connsiteY31" fmla="*/ 0 h 1347831"/>
                <a:gd name="connsiteX32" fmla="*/ 198708 w 2949752"/>
                <a:gd name="connsiteY32" fmla="*/ 0 h 1347831"/>
                <a:gd name="connsiteX33" fmla="*/ 195084 w 2949752"/>
                <a:gd name="connsiteY33" fmla="*/ 7915 h 1347831"/>
                <a:gd name="connsiteX34" fmla="*/ 90438 w 2949752"/>
                <a:gd name="connsiteY34" fmla="*/ 429561 h 1347831"/>
                <a:gd name="connsiteX35" fmla="*/ 0 w 2949752"/>
                <a:gd name="connsiteY35" fmla="*/ 118521 h 1347831"/>
                <a:gd name="connsiteX36" fmla="*/ 5309 w 2949752"/>
                <a:gd name="connsiteY36" fmla="*/ 16234 h 134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949752" h="1347831">
                  <a:moveTo>
                    <a:pt x="2949752" y="128302"/>
                  </a:moveTo>
                  <a:cubicBezTo>
                    <a:pt x="2859315" y="595087"/>
                    <a:pt x="2557854" y="986586"/>
                    <a:pt x="2145862" y="1192369"/>
                  </a:cubicBezTo>
                  <a:cubicBezTo>
                    <a:pt x="2165960" y="730607"/>
                    <a:pt x="2351857" y="615165"/>
                    <a:pt x="2567903" y="484667"/>
                  </a:cubicBezTo>
                  <a:cubicBezTo>
                    <a:pt x="2703559" y="404359"/>
                    <a:pt x="2849265" y="314012"/>
                    <a:pt x="2949752" y="128302"/>
                  </a:cubicBezTo>
                  <a:close/>
                  <a:moveTo>
                    <a:pt x="2453588" y="0"/>
                  </a:moveTo>
                  <a:lnTo>
                    <a:pt x="2856935" y="0"/>
                  </a:lnTo>
                  <a:lnTo>
                    <a:pt x="2804090" y="106555"/>
                  </a:lnTo>
                  <a:cubicBezTo>
                    <a:pt x="2724346" y="233882"/>
                    <a:pt x="2612578" y="301622"/>
                    <a:pt x="2497043" y="369361"/>
                  </a:cubicBezTo>
                  <a:cubicBezTo>
                    <a:pt x="2270999" y="509863"/>
                    <a:pt x="2014812" y="665411"/>
                    <a:pt x="2009790" y="1252493"/>
                  </a:cubicBezTo>
                  <a:cubicBezTo>
                    <a:pt x="1874164" y="1302673"/>
                    <a:pt x="1728488" y="1337797"/>
                    <a:pt x="1582813" y="1347831"/>
                  </a:cubicBezTo>
                  <a:cubicBezTo>
                    <a:pt x="1617978" y="705557"/>
                    <a:pt x="1874164" y="499824"/>
                    <a:pt x="2150438" y="279045"/>
                  </a:cubicBezTo>
                  <a:cubicBezTo>
                    <a:pt x="2222021" y="221339"/>
                    <a:pt x="2294230" y="163007"/>
                    <a:pt x="2362751" y="96834"/>
                  </a:cubicBezTo>
                  <a:close/>
                  <a:moveTo>
                    <a:pt x="1747841" y="0"/>
                  </a:moveTo>
                  <a:lnTo>
                    <a:pt x="2267658" y="0"/>
                  </a:lnTo>
                  <a:lnTo>
                    <a:pt x="2176444" y="82936"/>
                  </a:lnTo>
                  <a:cubicBezTo>
                    <a:pt x="2139930" y="113850"/>
                    <a:pt x="2102563" y="143794"/>
                    <a:pt x="2064881" y="173895"/>
                  </a:cubicBezTo>
                  <a:cubicBezTo>
                    <a:pt x="1778502" y="404668"/>
                    <a:pt x="1482073" y="640457"/>
                    <a:pt x="1446903" y="1347831"/>
                  </a:cubicBezTo>
                  <a:cubicBezTo>
                    <a:pt x="1311252" y="1347831"/>
                    <a:pt x="1180622" y="1327763"/>
                    <a:pt x="1060042" y="1292649"/>
                  </a:cubicBezTo>
                  <a:cubicBezTo>
                    <a:pt x="1080140" y="535105"/>
                    <a:pt x="1371542" y="299315"/>
                    <a:pt x="1683042" y="53492"/>
                  </a:cubicBezTo>
                  <a:close/>
                  <a:moveTo>
                    <a:pt x="1044815" y="0"/>
                  </a:moveTo>
                  <a:lnTo>
                    <a:pt x="1534498" y="0"/>
                  </a:lnTo>
                  <a:lnTo>
                    <a:pt x="1480934" y="43860"/>
                  </a:lnTo>
                  <a:cubicBezTo>
                    <a:pt x="1209345" y="273436"/>
                    <a:pt x="956025" y="562532"/>
                    <a:pt x="929650" y="1247147"/>
                  </a:cubicBezTo>
                  <a:cubicBezTo>
                    <a:pt x="804048" y="1196992"/>
                    <a:pt x="693522" y="1136808"/>
                    <a:pt x="588018" y="1061573"/>
                  </a:cubicBezTo>
                  <a:cubicBezTo>
                    <a:pt x="610625" y="516139"/>
                    <a:pt x="777359" y="250003"/>
                    <a:pt x="988602" y="49461"/>
                  </a:cubicBezTo>
                  <a:close/>
                  <a:moveTo>
                    <a:pt x="346791" y="0"/>
                  </a:moveTo>
                  <a:lnTo>
                    <a:pt x="849740" y="0"/>
                  </a:lnTo>
                  <a:lnTo>
                    <a:pt x="796626" y="54757"/>
                  </a:lnTo>
                  <a:cubicBezTo>
                    <a:pt x="627338" y="248167"/>
                    <a:pt x="493870" y="511141"/>
                    <a:pt x="462466" y="956357"/>
                  </a:cubicBezTo>
                  <a:cubicBezTo>
                    <a:pt x="361974" y="866061"/>
                    <a:pt x="276553" y="765731"/>
                    <a:pt x="206209" y="655367"/>
                  </a:cubicBezTo>
                  <a:cubicBezTo>
                    <a:pt x="214060" y="413948"/>
                    <a:pt x="252334" y="227887"/>
                    <a:pt x="311064" y="80038"/>
                  </a:cubicBezTo>
                  <a:close/>
                  <a:moveTo>
                    <a:pt x="7071" y="0"/>
                  </a:moveTo>
                  <a:lnTo>
                    <a:pt x="198708" y="0"/>
                  </a:lnTo>
                  <a:lnTo>
                    <a:pt x="195084" y="7915"/>
                  </a:lnTo>
                  <a:cubicBezTo>
                    <a:pt x="146961" y="124477"/>
                    <a:pt x="110535" y="262752"/>
                    <a:pt x="90438" y="429561"/>
                  </a:cubicBezTo>
                  <a:cubicBezTo>
                    <a:pt x="50241" y="329225"/>
                    <a:pt x="20099" y="228890"/>
                    <a:pt x="0" y="118521"/>
                  </a:cubicBezTo>
                  <a:cubicBezTo>
                    <a:pt x="942" y="82776"/>
                    <a:pt x="2728" y="48717"/>
                    <a:pt x="5309" y="16234"/>
                  </a:cubicBezTo>
                  <a:close/>
                </a:path>
              </a:pathLst>
            </a:custGeom>
            <a:solidFill>
              <a:schemeClr val="bg1"/>
            </a:solidFill>
            <a:ln>
              <a:noFill/>
            </a:ln>
          </p:spPr>
        </p:sp>
        <p:sp>
          <p:nvSpPr>
            <p:cNvPr id="10" name="矩形 9"/>
            <p:cNvSpPr/>
            <p:nvPr/>
          </p:nvSpPr>
          <p:spPr>
            <a:xfrm>
              <a:off x="787400" y="858157"/>
              <a:ext cx="10617200" cy="5141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87400" y="858157"/>
              <a:ext cx="10617200" cy="5141686"/>
            </a:xfrm>
            <a:prstGeom prst="rect">
              <a:avLst/>
            </a:prstGeom>
            <a:solidFill>
              <a:schemeClr val="bg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p:nvSpPr>
          <p:spPr>
            <a:xfrm rot="5400000">
              <a:off x="2839470" y="-188575"/>
              <a:ext cx="4136347" cy="8240488"/>
            </a:xfrm>
            <a:custGeom>
              <a:avLst/>
              <a:gdLst>
                <a:gd name="connsiteX0" fmla="*/ 16 w 4136347"/>
                <a:gd name="connsiteY0" fmla="*/ 2469502 h 8240488"/>
                <a:gd name="connsiteX1" fmla="*/ 417970 w 4136347"/>
                <a:gd name="connsiteY1" fmla="*/ 0 h 8240488"/>
                <a:gd name="connsiteX2" fmla="*/ 3744202 w 4136347"/>
                <a:gd name="connsiteY2" fmla="*/ 7656467 h 8240488"/>
                <a:gd name="connsiteX3" fmla="*/ 4136347 w 4136347"/>
                <a:gd name="connsiteY3" fmla="*/ 8127228 h 8240488"/>
                <a:gd name="connsiteX4" fmla="*/ 4136347 w 4136347"/>
                <a:gd name="connsiteY4" fmla="*/ 8240488 h 8240488"/>
                <a:gd name="connsiteX5" fmla="*/ 1359882 w 4136347"/>
                <a:gd name="connsiteY5" fmla="*/ 8240488 h 8240488"/>
                <a:gd name="connsiteX6" fmla="*/ 1280179 w 4136347"/>
                <a:gd name="connsiteY6" fmla="*/ 8073827 h 8240488"/>
                <a:gd name="connsiteX7" fmla="*/ 16 w 4136347"/>
                <a:gd name="connsiteY7" fmla="*/ 2469502 h 8240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6347" h="8240488">
                  <a:moveTo>
                    <a:pt x="16" y="2469502"/>
                  </a:moveTo>
                  <a:cubicBezTo>
                    <a:pt x="1633" y="1575368"/>
                    <a:pt x="127712" y="727983"/>
                    <a:pt x="417970" y="0"/>
                  </a:cubicBezTo>
                  <a:cubicBezTo>
                    <a:pt x="749404" y="2680910"/>
                    <a:pt x="2029420" y="5505545"/>
                    <a:pt x="3744202" y="7656467"/>
                  </a:cubicBezTo>
                  <a:lnTo>
                    <a:pt x="4136347" y="8127228"/>
                  </a:lnTo>
                  <a:lnTo>
                    <a:pt x="4136347" y="8240488"/>
                  </a:lnTo>
                  <a:lnTo>
                    <a:pt x="1359882" y="8240488"/>
                  </a:lnTo>
                  <a:lnTo>
                    <a:pt x="1280179" y="8073827"/>
                  </a:lnTo>
                  <a:cubicBezTo>
                    <a:pt x="547886" y="6453087"/>
                    <a:pt x="-3399" y="4357118"/>
                    <a:pt x="16" y="2469502"/>
                  </a:cubicBezTo>
                  <a:close/>
                </a:path>
              </a:pathLst>
            </a:custGeom>
            <a:solidFill>
              <a:srgbClr val="68B7E1">
                <a:alpha val="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任意多边形: 形状 12"/>
            <p:cNvSpPr/>
            <p:nvPr/>
          </p:nvSpPr>
          <p:spPr>
            <a:xfrm rot="5400000" flipH="1" flipV="1">
              <a:off x="5216182" y="-1193913"/>
              <a:ext cx="4136347" cy="8240488"/>
            </a:xfrm>
            <a:custGeom>
              <a:avLst/>
              <a:gdLst>
                <a:gd name="connsiteX0" fmla="*/ 16 w 4136347"/>
                <a:gd name="connsiteY0" fmla="*/ 2469502 h 8240488"/>
                <a:gd name="connsiteX1" fmla="*/ 417970 w 4136347"/>
                <a:gd name="connsiteY1" fmla="*/ 0 h 8240488"/>
                <a:gd name="connsiteX2" fmla="*/ 3744202 w 4136347"/>
                <a:gd name="connsiteY2" fmla="*/ 7656467 h 8240488"/>
                <a:gd name="connsiteX3" fmla="*/ 4136347 w 4136347"/>
                <a:gd name="connsiteY3" fmla="*/ 8127228 h 8240488"/>
                <a:gd name="connsiteX4" fmla="*/ 4136347 w 4136347"/>
                <a:gd name="connsiteY4" fmla="*/ 8240488 h 8240488"/>
                <a:gd name="connsiteX5" fmla="*/ 1359882 w 4136347"/>
                <a:gd name="connsiteY5" fmla="*/ 8240488 h 8240488"/>
                <a:gd name="connsiteX6" fmla="*/ 1280179 w 4136347"/>
                <a:gd name="connsiteY6" fmla="*/ 8073827 h 8240488"/>
                <a:gd name="connsiteX7" fmla="*/ 16 w 4136347"/>
                <a:gd name="connsiteY7" fmla="*/ 2469502 h 8240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6347" h="8240488">
                  <a:moveTo>
                    <a:pt x="16" y="2469502"/>
                  </a:moveTo>
                  <a:cubicBezTo>
                    <a:pt x="1633" y="1575368"/>
                    <a:pt x="127712" y="727983"/>
                    <a:pt x="417970" y="0"/>
                  </a:cubicBezTo>
                  <a:cubicBezTo>
                    <a:pt x="749404" y="2680910"/>
                    <a:pt x="2029420" y="5505545"/>
                    <a:pt x="3744202" y="7656467"/>
                  </a:cubicBezTo>
                  <a:lnTo>
                    <a:pt x="4136347" y="8127228"/>
                  </a:lnTo>
                  <a:lnTo>
                    <a:pt x="4136347" y="8240488"/>
                  </a:lnTo>
                  <a:lnTo>
                    <a:pt x="1359882" y="8240488"/>
                  </a:lnTo>
                  <a:lnTo>
                    <a:pt x="1280179" y="8073827"/>
                  </a:lnTo>
                  <a:cubicBezTo>
                    <a:pt x="547886" y="6453087"/>
                    <a:pt x="-3399" y="4357118"/>
                    <a:pt x="16" y="2469502"/>
                  </a:cubicBezTo>
                  <a:close/>
                </a:path>
              </a:pathLst>
            </a:custGeom>
            <a:solidFill>
              <a:srgbClr val="68B7E1">
                <a:alpha val="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4" name="组合 13"/>
            <p:cNvGrpSpPr/>
            <p:nvPr/>
          </p:nvGrpSpPr>
          <p:grpSpPr>
            <a:xfrm>
              <a:off x="8029411" y="6358058"/>
              <a:ext cx="4020097" cy="305024"/>
              <a:chOff x="7953827" y="6460900"/>
              <a:chExt cx="3834423" cy="290936"/>
            </a:xfrm>
            <a:solidFill>
              <a:srgbClr val="FEE071"/>
            </a:solidFill>
          </p:grpSpPr>
          <p:sp>
            <p:nvSpPr>
              <p:cNvPr id="15" name="等腰三角形 14"/>
              <p:cNvSpPr/>
              <p:nvPr/>
            </p:nvSpPr>
            <p:spPr>
              <a:xfrm>
                <a:off x="9452514"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15"/>
              <p:cNvSpPr/>
              <p:nvPr/>
            </p:nvSpPr>
            <p:spPr>
              <a:xfrm>
                <a:off x="8952951"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16"/>
              <p:cNvSpPr/>
              <p:nvPr/>
            </p:nvSpPr>
            <p:spPr>
              <a:xfrm>
                <a:off x="8453389"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a:off x="7953827"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a:off x="11450764"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a:off x="10951200"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a:off x="10451638"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a:off x="9952076"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grpSp>
        <p:nvGrpSpPr>
          <p:cNvPr id="2" name="组合 1"/>
          <p:cNvGrpSpPr/>
          <p:nvPr userDrawn="1"/>
        </p:nvGrpSpPr>
        <p:grpSpPr>
          <a:xfrm>
            <a:off x="0" y="0"/>
            <a:ext cx="12191999" cy="6858000"/>
            <a:chOff x="0" y="0"/>
            <a:chExt cx="12191999" cy="6858000"/>
          </a:xfrm>
        </p:grpSpPr>
        <p:sp>
          <p:nvSpPr>
            <p:cNvPr id="4" name="矩形 3"/>
            <p:cNvSpPr/>
            <p:nvPr userDrawn="1"/>
          </p:nvSpPr>
          <p:spPr>
            <a:xfrm flipH="1" flipV="1">
              <a:off x="0" y="0"/>
              <a:ext cx="12191999" cy="6858000"/>
            </a:xfrm>
            <a:prstGeom prst="rect">
              <a:avLst/>
            </a:prstGeom>
            <a:solidFill>
              <a:srgbClr val="2B30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userDrawn="1"/>
          </p:nvGrpSpPr>
          <p:grpSpPr>
            <a:xfrm flipH="1" flipV="1">
              <a:off x="0" y="823808"/>
              <a:ext cx="12191998" cy="5166459"/>
              <a:chOff x="1" y="877309"/>
              <a:chExt cx="12191998" cy="5166459"/>
            </a:xfrm>
          </p:grpSpPr>
          <p:sp>
            <p:nvSpPr>
              <p:cNvPr id="6" name="等腰三角形 7"/>
              <p:cNvSpPr/>
              <p:nvPr/>
            </p:nvSpPr>
            <p:spPr>
              <a:xfrm rot="5400000">
                <a:off x="2016692" y="-1139382"/>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7"/>
              <p:cNvSpPr/>
              <p:nvPr/>
            </p:nvSpPr>
            <p:spPr>
              <a:xfrm rot="5400000" flipH="1" flipV="1">
                <a:off x="5180803" y="-967428"/>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userDrawn="1"/>
          </p:nvGrpSpPr>
          <p:grpSpPr>
            <a:xfrm flipH="1" flipV="1">
              <a:off x="0" y="0"/>
              <a:ext cx="12191998" cy="6858000"/>
              <a:chOff x="152401" y="152400"/>
              <a:chExt cx="12191998" cy="6858000"/>
            </a:xfrm>
          </p:grpSpPr>
          <p:sp>
            <p:nvSpPr>
              <p:cNvPr id="9" name="等腰三角形 7"/>
              <p:cNvSpPr/>
              <p:nvPr/>
            </p:nvSpPr>
            <p:spPr>
              <a:xfrm rot="5400000">
                <a:off x="2169092" y="-796"/>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7"/>
              <p:cNvSpPr/>
              <p:nvPr/>
            </p:nvSpPr>
            <p:spPr>
              <a:xfrm rot="5400000" flipH="1" flipV="1">
                <a:off x="5333203" y="-1864291"/>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任意多边形: 形状 10"/>
            <p:cNvSpPr/>
            <p:nvPr userDrawn="1"/>
          </p:nvSpPr>
          <p:spPr>
            <a:xfrm flipH="1" flipV="1">
              <a:off x="6205591" y="5510168"/>
              <a:ext cx="5986408" cy="1347832"/>
            </a:xfrm>
            <a:custGeom>
              <a:avLst/>
              <a:gdLst>
                <a:gd name="connsiteX0" fmla="*/ 0 w 5986408"/>
                <a:gd name="connsiteY0" fmla="*/ 0 h 1347832"/>
                <a:gd name="connsiteX1" fmla="*/ 5986408 w 5986408"/>
                <a:gd name="connsiteY1" fmla="*/ 0 h 1347832"/>
                <a:gd name="connsiteX2" fmla="*/ 5876774 w 5986408"/>
                <a:gd name="connsiteY2" fmla="*/ 91919 h 1347832"/>
                <a:gd name="connsiteX3" fmla="*/ 2262275 w 5986408"/>
                <a:gd name="connsiteY3" fmla="*/ 1347832 h 1347832"/>
                <a:gd name="connsiteX4" fmla="*/ 50450 w 5986408"/>
                <a:gd name="connsiteY4" fmla="*/ 915621 h 1347832"/>
                <a:gd name="connsiteX5" fmla="*/ 0 w 5986408"/>
                <a:gd name="connsiteY5" fmla="*/ 893546 h 134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86408" h="1347832">
                  <a:moveTo>
                    <a:pt x="0" y="0"/>
                  </a:moveTo>
                  <a:lnTo>
                    <a:pt x="5986408" y="0"/>
                  </a:lnTo>
                  <a:lnTo>
                    <a:pt x="5876774" y="91919"/>
                  </a:lnTo>
                  <a:cubicBezTo>
                    <a:pt x="4894530" y="876514"/>
                    <a:pt x="3635269" y="1347832"/>
                    <a:pt x="2262275" y="1347832"/>
                  </a:cubicBezTo>
                  <a:cubicBezTo>
                    <a:pt x="1477707" y="1347832"/>
                    <a:pt x="730277" y="1193932"/>
                    <a:pt x="50450" y="915621"/>
                  </a:cubicBezTo>
                  <a:lnTo>
                    <a:pt x="0" y="893546"/>
                  </a:lnTo>
                  <a:close/>
                </a:path>
              </a:pathLst>
            </a:custGeom>
            <a:solidFill>
              <a:srgbClr val="FEE07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p:cNvSpPr>
              <a:spLocks noChangeAspect="1"/>
            </p:cNvSpPr>
            <p:nvPr userDrawn="1"/>
          </p:nvSpPr>
          <p:spPr bwMode="auto">
            <a:xfrm flipH="1" flipV="1">
              <a:off x="8454848" y="5510169"/>
              <a:ext cx="2949752" cy="1347831"/>
            </a:xfrm>
            <a:custGeom>
              <a:avLst/>
              <a:gdLst>
                <a:gd name="connsiteX0" fmla="*/ 2949752 w 2949752"/>
                <a:gd name="connsiteY0" fmla="*/ 128302 h 1347831"/>
                <a:gd name="connsiteX1" fmla="*/ 2145862 w 2949752"/>
                <a:gd name="connsiteY1" fmla="*/ 1192369 h 1347831"/>
                <a:gd name="connsiteX2" fmla="*/ 2567903 w 2949752"/>
                <a:gd name="connsiteY2" fmla="*/ 484667 h 1347831"/>
                <a:gd name="connsiteX3" fmla="*/ 2949752 w 2949752"/>
                <a:gd name="connsiteY3" fmla="*/ 128302 h 1347831"/>
                <a:gd name="connsiteX4" fmla="*/ 2453588 w 2949752"/>
                <a:gd name="connsiteY4" fmla="*/ 0 h 1347831"/>
                <a:gd name="connsiteX5" fmla="*/ 2856935 w 2949752"/>
                <a:gd name="connsiteY5" fmla="*/ 0 h 1347831"/>
                <a:gd name="connsiteX6" fmla="*/ 2804090 w 2949752"/>
                <a:gd name="connsiteY6" fmla="*/ 106555 h 1347831"/>
                <a:gd name="connsiteX7" fmla="*/ 2497043 w 2949752"/>
                <a:gd name="connsiteY7" fmla="*/ 369361 h 1347831"/>
                <a:gd name="connsiteX8" fmla="*/ 2009790 w 2949752"/>
                <a:gd name="connsiteY8" fmla="*/ 1252493 h 1347831"/>
                <a:gd name="connsiteX9" fmla="*/ 1582813 w 2949752"/>
                <a:gd name="connsiteY9" fmla="*/ 1347831 h 1347831"/>
                <a:gd name="connsiteX10" fmla="*/ 2150438 w 2949752"/>
                <a:gd name="connsiteY10" fmla="*/ 279045 h 1347831"/>
                <a:gd name="connsiteX11" fmla="*/ 2362751 w 2949752"/>
                <a:gd name="connsiteY11" fmla="*/ 96834 h 1347831"/>
                <a:gd name="connsiteX12" fmla="*/ 1747841 w 2949752"/>
                <a:gd name="connsiteY12" fmla="*/ 0 h 1347831"/>
                <a:gd name="connsiteX13" fmla="*/ 2267658 w 2949752"/>
                <a:gd name="connsiteY13" fmla="*/ 0 h 1347831"/>
                <a:gd name="connsiteX14" fmla="*/ 2176444 w 2949752"/>
                <a:gd name="connsiteY14" fmla="*/ 82936 h 1347831"/>
                <a:gd name="connsiteX15" fmla="*/ 2064881 w 2949752"/>
                <a:gd name="connsiteY15" fmla="*/ 173895 h 1347831"/>
                <a:gd name="connsiteX16" fmla="*/ 1446903 w 2949752"/>
                <a:gd name="connsiteY16" fmla="*/ 1347831 h 1347831"/>
                <a:gd name="connsiteX17" fmla="*/ 1060042 w 2949752"/>
                <a:gd name="connsiteY17" fmla="*/ 1292649 h 1347831"/>
                <a:gd name="connsiteX18" fmla="*/ 1683042 w 2949752"/>
                <a:gd name="connsiteY18" fmla="*/ 53492 h 1347831"/>
                <a:gd name="connsiteX19" fmla="*/ 1044815 w 2949752"/>
                <a:gd name="connsiteY19" fmla="*/ 0 h 1347831"/>
                <a:gd name="connsiteX20" fmla="*/ 1534498 w 2949752"/>
                <a:gd name="connsiteY20" fmla="*/ 0 h 1347831"/>
                <a:gd name="connsiteX21" fmla="*/ 1480934 w 2949752"/>
                <a:gd name="connsiteY21" fmla="*/ 43860 h 1347831"/>
                <a:gd name="connsiteX22" fmla="*/ 929650 w 2949752"/>
                <a:gd name="connsiteY22" fmla="*/ 1247147 h 1347831"/>
                <a:gd name="connsiteX23" fmla="*/ 588018 w 2949752"/>
                <a:gd name="connsiteY23" fmla="*/ 1061573 h 1347831"/>
                <a:gd name="connsiteX24" fmla="*/ 988602 w 2949752"/>
                <a:gd name="connsiteY24" fmla="*/ 49461 h 1347831"/>
                <a:gd name="connsiteX25" fmla="*/ 346791 w 2949752"/>
                <a:gd name="connsiteY25" fmla="*/ 0 h 1347831"/>
                <a:gd name="connsiteX26" fmla="*/ 849740 w 2949752"/>
                <a:gd name="connsiteY26" fmla="*/ 0 h 1347831"/>
                <a:gd name="connsiteX27" fmla="*/ 796626 w 2949752"/>
                <a:gd name="connsiteY27" fmla="*/ 54757 h 1347831"/>
                <a:gd name="connsiteX28" fmla="*/ 462466 w 2949752"/>
                <a:gd name="connsiteY28" fmla="*/ 956357 h 1347831"/>
                <a:gd name="connsiteX29" fmla="*/ 206209 w 2949752"/>
                <a:gd name="connsiteY29" fmla="*/ 655367 h 1347831"/>
                <a:gd name="connsiteX30" fmla="*/ 311064 w 2949752"/>
                <a:gd name="connsiteY30" fmla="*/ 80038 h 1347831"/>
                <a:gd name="connsiteX31" fmla="*/ 7071 w 2949752"/>
                <a:gd name="connsiteY31" fmla="*/ 0 h 1347831"/>
                <a:gd name="connsiteX32" fmla="*/ 198708 w 2949752"/>
                <a:gd name="connsiteY32" fmla="*/ 0 h 1347831"/>
                <a:gd name="connsiteX33" fmla="*/ 195084 w 2949752"/>
                <a:gd name="connsiteY33" fmla="*/ 7915 h 1347831"/>
                <a:gd name="connsiteX34" fmla="*/ 90438 w 2949752"/>
                <a:gd name="connsiteY34" fmla="*/ 429561 h 1347831"/>
                <a:gd name="connsiteX35" fmla="*/ 0 w 2949752"/>
                <a:gd name="connsiteY35" fmla="*/ 118521 h 1347831"/>
                <a:gd name="connsiteX36" fmla="*/ 5309 w 2949752"/>
                <a:gd name="connsiteY36" fmla="*/ 16234 h 134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949752" h="1347831">
                  <a:moveTo>
                    <a:pt x="2949752" y="128302"/>
                  </a:moveTo>
                  <a:cubicBezTo>
                    <a:pt x="2859315" y="595087"/>
                    <a:pt x="2557854" y="986586"/>
                    <a:pt x="2145862" y="1192369"/>
                  </a:cubicBezTo>
                  <a:cubicBezTo>
                    <a:pt x="2165960" y="730607"/>
                    <a:pt x="2351857" y="615165"/>
                    <a:pt x="2567903" y="484667"/>
                  </a:cubicBezTo>
                  <a:cubicBezTo>
                    <a:pt x="2703559" y="404359"/>
                    <a:pt x="2849265" y="314012"/>
                    <a:pt x="2949752" y="128302"/>
                  </a:cubicBezTo>
                  <a:close/>
                  <a:moveTo>
                    <a:pt x="2453588" y="0"/>
                  </a:moveTo>
                  <a:lnTo>
                    <a:pt x="2856935" y="0"/>
                  </a:lnTo>
                  <a:lnTo>
                    <a:pt x="2804090" y="106555"/>
                  </a:lnTo>
                  <a:cubicBezTo>
                    <a:pt x="2724346" y="233882"/>
                    <a:pt x="2612578" y="301622"/>
                    <a:pt x="2497043" y="369361"/>
                  </a:cubicBezTo>
                  <a:cubicBezTo>
                    <a:pt x="2270999" y="509863"/>
                    <a:pt x="2014812" y="665411"/>
                    <a:pt x="2009790" y="1252493"/>
                  </a:cubicBezTo>
                  <a:cubicBezTo>
                    <a:pt x="1874164" y="1302673"/>
                    <a:pt x="1728488" y="1337797"/>
                    <a:pt x="1582813" y="1347831"/>
                  </a:cubicBezTo>
                  <a:cubicBezTo>
                    <a:pt x="1617978" y="705557"/>
                    <a:pt x="1874164" y="499824"/>
                    <a:pt x="2150438" y="279045"/>
                  </a:cubicBezTo>
                  <a:cubicBezTo>
                    <a:pt x="2222021" y="221339"/>
                    <a:pt x="2294230" y="163007"/>
                    <a:pt x="2362751" y="96834"/>
                  </a:cubicBezTo>
                  <a:close/>
                  <a:moveTo>
                    <a:pt x="1747841" y="0"/>
                  </a:moveTo>
                  <a:lnTo>
                    <a:pt x="2267658" y="0"/>
                  </a:lnTo>
                  <a:lnTo>
                    <a:pt x="2176444" y="82936"/>
                  </a:lnTo>
                  <a:cubicBezTo>
                    <a:pt x="2139930" y="113850"/>
                    <a:pt x="2102563" y="143794"/>
                    <a:pt x="2064881" y="173895"/>
                  </a:cubicBezTo>
                  <a:cubicBezTo>
                    <a:pt x="1778502" y="404668"/>
                    <a:pt x="1482073" y="640457"/>
                    <a:pt x="1446903" y="1347831"/>
                  </a:cubicBezTo>
                  <a:cubicBezTo>
                    <a:pt x="1311252" y="1347831"/>
                    <a:pt x="1180622" y="1327763"/>
                    <a:pt x="1060042" y="1292649"/>
                  </a:cubicBezTo>
                  <a:cubicBezTo>
                    <a:pt x="1080140" y="535105"/>
                    <a:pt x="1371542" y="299315"/>
                    <a:pt x="1683042" y="53492"/>
                  </a:cubicBezTo>
                  <a:close/>
                  <a:moveTo>
                    <a:pt x="1044815" y="0"/>
                  </a:moveTo>
                  <a:lnTo>
                    <a:pt x="1534498" y="0"/>
                  </a:lnTo>
                  <a:lnTo>
                    <a:pt x="1480934" y="43860"/>
                  </a:lnTo>
                  <a:cubicBezTo>
                    <a:pt x="1209345" y="273436"/>
                    <a:pt x="956025" y="562532"/>
                    <a:pt x="929650" y="1247147"/>
                  </a:cubicBezTo>
                  <a:cubicBezTo>
                    <a:pt x="804048" y="1196992"/>
                    <a:pt x="693522" y="1136808"/>
                    <a:pt x="588018" y="1061573"/>
                  </a:cubicBezTo>
                  <a:cubicBezTo>
                    <a:pt x="610625" y="516139"/>
                    <a:pt x="777359" y="250003"/>
                    <a:pt x="988602" y="49461"/>
                  </a:cubicBezTo>
                  <a:close/>
                  <a:moveTo>
                    <a:pt x="346791" y="0"/>
                  </a:moveTo>
                  <a:lnTo>
                    <a:pt x="849740" y="0"/>
                  </a:lnTo>
                  <a:lnTo>
                    <a:pt x="796626" y="54757"/>
                  </a:lnTo>
                  <a:cubicBezTo>
                    <a:pt x="627338" y="248167"/>
                    <a:pt x="493870" y="511141"/>
                    <a:pt x="462466" y="956357"/>
                  </a:cubicBezTo>
                  <a:cubicBezTo>
                    <a:pt x="361974" y="866061"/>
                    <a:pt x="276553" y="765731"/>
                    <a:pt x="206209" y="655367"/>
                  </a:cubicBezTo>
                  <a:cubicBezTo>
                    <a:pt x="214060" y="413948"/>
                    <a:pt x="252334" y="227887"/>
                    <a:pt x="311064" y="80038"/>
                  </a:cubicBezTo>
                  <a:close/>
                  <a:moveTo>
                    <a:pt x="7071" y="0"/>
                  </a:moveTo>
                  <a:lnTo>
                    <a:pt x="198708" y="0"/>
                  </a:lnTo>
                  <a:lnTo>
                    <a:pt x="195084" y="7915"/>
                  </a:lnTo>
                  <a:cubicBezTo>
                    <a:pt x="146961" y="124477"/>
                    <a:pt x="110535" y="262752"/>
                    <a:pt x="90438" y="429561"/>
                  </a:cubicBezTo>
                  <a:cubicBezTo>
                    <a:pt x="50241" y="329225"/>
                    <a:pt x="20099" y="228890"/>
                    <a:pt x="0" y="118521"/>
                  </a:cubicBezTo>
                  <a:cubicBezTo>
                    <a:pt x="942" y="82776"/>
                    <a:pt x="2728" y="48717"/>
                    <a:pt x="5309" y="16234"/>
                  </a:cubicBezTo>
                  <a:close/>
                </a:path>
              </a:pathLst>
            </a:custGeom>
            <a:solidFill>
              <a:schemeClr val="bg1"/>
            </a:solidFill>
            <a:ln>
              <a:noFill/>
            </a:ln>
          </p:spPr>
        </p:sp>
        <p:sp>
          <p:nvSpPr>
            <p:cNvPr id="13" name="矩形 12"/>
            <p:cNvSpPr/>
            <p:nvPr userDrawn="1"/>
          </p:nvSpPr>
          <p:spPr>
            <a:xfrm flipH="1" flipV="1">
              <a:off x="787399" y="858157"/>
              <a:ext cx="10617200" cy="51416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flipH="1" flipV="1">
              <a:off x="787399" y="858157"/>
              <a:ext cx="10617200" cy="5141686"/>
            </a:xfrm>
            <a:prstGeom prst="rect">
              <a:avLst/>
            </a:prstGeom>
            <a:solidFill>
              <a:schemeClr val="bg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userDrawn="1"/>
          </p:nvGrpSpPr>
          <p:grpSpPr>
            <a:xfrm flipH="1">
              <a:off x="142491" y="271779"/>
              <a:ext cx="4020097" cy="305024"/>
              <a:chOff x="7953827" y="6460900"/>
              <a:chExt cx="3834423" cy="290936"/>
            </a:xfrm>
            <a:solidFill>
              <a:srgbClr val="FEE071"/>
            </a:solidFill>
          </p:grpSpPr>
          <p:sp>
            <p:nvSpPr>
              <p:cNvPr id="16" name="等腰三角形 15"/>
              <p:cNvSpPr/>
              <p:nvPr/>
            </p:nvSpPr>
            <p:spPr>
              <a:xfrm>
                <a:off x="9452514"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16"/>
              <p:cNvSpPr/>
              <p:nvPr/>
            </p:nvSpPr>
            <p:spPr>
              <a:xfrm>
                <a:off x="8952951"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a:off x="8453389"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a:off x="7953827"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a:off x="11450764"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a:off x="10951200"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a:off x="10451638"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2"/>
              <p:cNvSpPr/>
              <p:nvPr/>
            </p:nvSpPr>
            <p:spPr>
              <a:xfrm>
                <a:off x="9952076" y="6460900"/>
                <a:ext cx="337486" cy="29093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节标题">
    <p:spTree>
      <p:nvGrpSpPr>
        <p:cNvPr id="1" name=""/>
        <p:cNvGrpSpPr/>
        <p:nvPr/>
      </p:nvGrpSpPr>
      <p:grpSpPr>
        <a:xfrm>
          <a:off x="0" y="0"/>
          <a:ext cx="0" cy="0"/>
          <a:chOff x="0" y="0"/>
          <a:chExt cx="0" cy="0"/>
        </a:xfrm>
      </p:grpSpPr>
      <p:sp>
        <p:nvSpPr>
          <p:cNvPr id="3" name="矩形 2"/>
          <p:cNvSpPr/>
          <p:nvPr userDrawn="1"/>
        </p:nvSpPr>
        <p:spPr>
          <a:xfrm flipH="1" flipV="1">
            <a:off x="0" y="0"/>
            <a:ext cx="12191999" cy="6858000"/>
          </a:xfrm>
          <a:prstGeom prst="rect">
            <a:avLst/>
          </a:prstGeom>
          <a:solidFill>
            <a:srgbClr val="2B30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userDrawn="1"/>
        </p:nvGrpSpPr>
        <p:grpSpPr>
          <a:xfrm flipH="1" flipV="1">
            <a:off x="0" y="823808"/>
            <a:ext cx="12191998" cy="5166459"/>
            <a:chOff x="1" y="877309"/>
            <a:chExt cx="12191998" cy="5166459"/>
          </a:xfrm>
        </p:grpSpPr>
        <p:sp>
          <p:nvSpPr>
            <p:cNvPr id="21" name="等腰三角形 7"/>
            <p:cNvSpPr/>
            <p:nvPr/>
          </p:nvSpPr>
          <p:spPr>
            <a:xfrm rot="5400000">
              <a:off x="2016692" y="-1139382"/>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7"/>
            <p:cNvSpPr/>
            <p:nvPr/>
          </p:nvSpPr>
          <p:spPr>
            <a:xfrm rot="5400000" flipH="1" flipV="1">
              <a:off x="5180803" y="-967428"/>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p:cNvGrpSpPr/>
          <p:nvPr userDrawn="1"/>
        </p:nvGrpSpPr>
        <p:grpSpPr>
          <a:xfrm flipH="1" flipV="1">
            <a:off x="0" y="0"/>
            <a:ext cx="12191998" cy="6858000"/>
            <a:chOff x="152401" y="152400"/>
            <a:chExt cx="12191998" cy="6858000"/>
          </a:xfrm>
        </p:grpSpPr>
        <p:sp>
          <p:nvSpPr>
            <p:cNvPr id="19" name="等腰三角形 7"/>
            <p:cNvSpPr/>
            <p:nvPr/>
          </p:nvSpPr>
          <p:spPr>
            <a:xfrm rot="5400000">
              <a:off x="2169092" y="-796"/>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7"/>
            <p:cNvSpPr/>
            <p:nvPr/>
          </p:nvSpPr>
          <p:spPr>
            <a:xfrm rot="5400000" flipH="1" flipV="1">
              <a:off x="5333203" y="-1864291"/>
              <a:ext cx="4994505" cy="9027887"/>
            </a:xfrm>
            <a:custGeom>
              <a:avLst/>
              <a:gdLst>
                <a:gd name="connsiteX0" fmla="*/ 0 w 3231243"/>
                <a:gd name="connsiteY0" fmla="*/ 8128000 h 8128000"/>
                <a:gd name="connsiteX1" fmla="*/ 1615622 w 3231243"/>
                <a:gd name="connsiteY1" fmla="*/ 0 h 8128000"/>
                <a:gd name="connsiteX2" fmla="*/ 3231243 w 3231243"/>
                <a:gd name="connsiteY2" fmla="*/ 8128000 h 8128000"/>
                <a:gd name="connsiteX3" fmla="*/ 0 w 3231243"/>
                <a:gd name="connsiteY3" fmla="*/ 8128000 h 8128000"/>
                <a:gd name="connsiteX0-1" fmla="*/ 1345291 w 4576534"/>
                <a:gd name="connsiteY0-2" fmla="*/ 9027887 h 9027887"/>
                <a:gd name="connsiteX1-3" fmla="*/ 0 w 4576534"/>
                <a:gd name="connsiteY1-4" fmla="*/ 0 h 9027887"/>
                <a:gd name="connsiteX2-5" fmla="*/ 4576534 w 4576534"/>
                <a:gd name="connsiteY2-6" fmla="*/ 9027887 h 9027887"/>
                <a:gd name="connsiteX3-7" fmla="*/ 1345291 w 4576534"/>
                <a:gd name="connsiteY3-8" fmla="*/ 9027887 h 9027887"/>
                <a:gd name="connsiteX0-9" fmla="*/ 1801852 w 5033095"/>
                <a:gd name="connsiteY0-10" fmla="*/ 9027887 h 9027887"/>
                <a:gd name="connsiteX1-11" fmla="*/ 456561 w 5033095"/>
                <a:gd name="connsiteY1-12" fmla="*/ 0 h 9027887"/>
                <a:gd name="connsiteX2-13" fmla="*/ 5033095 w 5033095"/>
                <a:gd name="connsiteY2-14" fmla="*/ 9027887 h 9027887"/>
                <a:gd name="connsiteX3-15" fmla="*/ 1801852 w 5033095"/>
                <a:gd name="connsiteY3-16" fmla="*/ 9027887 h 9027887"/>
                <a:gd name="connsiteX0-17" fmla="*/ 1934983 w 5166226"/>
                <a:gd name="connsiteY0-18" fmla="*/ 9027887 h 9027887"/>
                <a:gd name="connsiteX1-19" fmla="*/ 589692 w 5166226"/>
                <a:gd name="connsiteY1-20" fmla="*/ 0 h 9027887"/>
                <a:gd name="connsiteX2-21" fmla="*/ 5166226 w 5166226"/>
                <a:gd name="connsiteY2-22" fmla="*/ 9027887 h 9027887"/>
                <a:gd name="connsiteX3-23" fmla="*/ 1934983 w 5166226"/>
                <a:gd name="connsiteY3-24" fmla="*/ 9027887 h 9027887"/>
                <a:gd name="connsiteX0-25" fmla="*/ 1934983 w 5166226"/>
                <a:gd name="connsiteY0-26" fmla="*/ 9027887 h 9027887"/>
                <a:gd name="connsiteX1-27" fmla="*/ 589692 w 5166226"/>
                <a:gd name="connsiteY1-28" fmla="*/ 0 h 9027887"/>
                <a:gd name="connsiteX2-29" fmla="*/ 5166226 w 5166226"/>
                <a:gd name="connsiteY2-30" fmla="*/ 9027887 h 9027887"/>
                <a:gd name="connsiteX3-31" fmla="*/ 1934983 w 5166226"/>
                <a:gd name="connsiteY3-32" fmla="*/ 9027887 h 9027887"/>
                <a:gd name="connsiteX0-33" fmla="*/ 1934983 w 5166226"/>
                <a:gd name="connsiteY0-34" fmla="*/ 9027887 h 9027887"/>
                <a:gd name="connsiteX1-35" fmla="*/ 589692 w 5166226"/>
                <a:gd name="connsiteY1-36" fmla="*/ 0 h 9027887"/>
                <a:gd name="connsiteX2-37" fmla="*/ 5166226 w 5166226"/>
                <a:gd name="connsiteY2-38" fmla="*/ 9027887 h 9027887"/>
                <a:gd name="connsiteX3-39" fmla="*/ 1934983 w 5166226"/>
                <a:gd name="connsiteY3-40" fmla="*/ 9027887 h 9027887"/>
                <a:gd name="connsiteX0-41" fmla="*/ 1934983 w 5166226"/>
                <a:gd name="connsiteY0-42" fmla="*/ 9027887 h 9027887"/>
                <a:gd name="connsiteX1-43" fmla="*/ 589692 w 5166226"/>
                <a:gd name="connsiteY1-44" fmla="*/ 0 h 9027887"/>
                <a:gd name="connsiteX2-45" fmla="*/ 5166226 w 5166226"/>
                <a:gd name="connsiteY2-46" fmla="*/ 9027887 h 9027887"/>
                <a:gd name="connsiteX3-47" fmla="*/ 1934983 w 5166226"/>
                <a:gd name="connsiteY3-48" fmla="*/ 9027887 h 9027887"/>
                <a:gd name="connsiteX0-49" fmla="*/ 1934983 w 5166226"/>
                <a:gd name="connsiteY0-50" fmla="*/ 9027887 h 9027887"/>
                <a:gd name="connsiteX1-51" fmla="*/ 589692 w 5166226"/>
                <a:gd name="connsiteY1-52" fmla="*/ 0 h 9027887"/>
                <a:gd name="connsiteX2-53" fmla="*/ 5166226 w 5166226"/>
                <a:gd name="connsiteY2-54" fmla="*/ 9027887 h 9027887"/>
                <a:gd name="connsiteX3-55" fmla="*/ 1934983 w 5166226"/>
                <a:gd name="connsiteY3-56" fmla="*/ 9027887 h 9027887"/>
                <a:gd name="connsiteX0-57" fmla="*/ 1763262 w 4994505"/>
                <a:gd name="connsiteY0-58" fmla="*/ 9027887 h 9027887"/>
                <a:gd name="connsiteX1-59" fmla="*/ 417971 w 4994505"/>
                <a:gd name="connsiteY1-60" fmla="*/ 0 h 9027887"/>
                <a:gd name="connsiteX2-61" fmla="*/ 4994505 w 4994505"/>
                <a:gd name="connsiteY2-62" fmla="*/ 9027887 h 9027887"/>
                <a:gd name="connsiteX3-63" fmla="*/ 1763262 w 4994505"/>
                <a:gd name="connsiteY3-64" fmla="*/ 9027887 h 9027887"/>
              </a:gdLst>
              <a:ahLst/>
              <a:cxnLst>
                <a:cxn ang="0">
                  <a:pos x="connsiteX0-1" y="connsiteY0-2"/>
                </a:cxn>
                <a:cxn ang="0">
                  <a:pos x="connsiteX1-3" y="connsiteY1-4"/>
                </a:cxn>
                <a:cxn ang="0">
                  <a:pos x="connsiteX2-5" y="connsiteY2-6"/>
                </a:cxn>
                <a:cxn ang="0">
                  <a:pos x="connsiteX3-7" y="connsiteY3-8"/>
                </a:cxn>
              </a:cxnLst>
              <a:rect l="l" t="t" r="r" b="b"/>
              <a:pathLst>
                <a:path w="4994505" h="9027887">
                  <a:moveTo>
                    <a:pt x="1763262" y="9027887"/>
                  </a:moveTo>
                  <a:cubicBezTo>
                    <a:pt x="429460" y="6686248"/>
                    <a:pt x="-614057" y="2588382"/>
                    <a:pt x="417971" y="0"/>
                  </a:cubicBezTo>
                  <a:cubicBezTo>
                    <a:pt x="825889" y="3299581"/>
                    <a:pt x="2670714" y="6816877"/>
                    <a:pt x="4994505" y="9027887"/>
                  </a:cubicBezTo>
                  <a:lnTo>
                    <a:pt x="1763262" y="9027887"/>
                  </a:lnTo>
                  <a:close/>
                </a:path>
              </a:pathLst>
            </a:cu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任意多边形: 形状 5"/>
          <p:cNvSpPr/>
          <p:nvPr userDrawn="1"/>
        </p:nvSpPr>
        <p:spPr>
          <a:xfrm flipH="1" flipV="1">
            <a:off x="6205591" y="5510168"/>
            <a:ext cx="5986408" cy="1347832"/>
          </a:xfrm>
          <a:custGeom>
            <a:avLst/>
            <a:gdLst>
              <a:gd name="connsiteX0" fmla="*/ 0 w 5986408"/>
              <a:gd name="connsiteY0" fmla="*/ 0 h 1347832"/>
              <a:gd name="connsiteX1" fmla="*/ 5986408 w 5986408"/>
              <a:gd name="connsiteY1" fmla="*/ 0 h 1347832"/>
              <a:gd name="connsiteX2" fmla="*/ 5876774 w 5986408"/>
              <a:gd name="connsiteY2" fmla="*/ 91919 h 1347832"/>
              <a:gd name="connsiteX3" fmla="*/ 2262275 w 5986408"/>
              <a:gd name="connsiteY3" fmla="*/ 1347832 h 1347832"/>
              <a:gd name="connsiteX4" fmla="*/ 50450 w 5986408"/>
              <a:gd name="connsiteY4" fmla="*/ 915621 h 1347832"/>
              <a:gd name="connsiteX5" fmla="*/ 0 w 5986408"/>
              <a:gd name="connsiteY5" fmla="*/ 893546 h 134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86408" h="1347832">
                <a:moveTo>
                  <a:pt x="0" y="0"/>
                </a:moveTo>
                <a:lnTo>
                  <a:pt x="5986408" y="0"/>
                </a:lnTo>
                <a:lnTo>
                  <a:pt x="5876774" y="91919"/>
                </a:lnTo>
                <a:cubicBezTo>
                  <a:pt x="4894530" y="876514"/>
                  <a:pt x="3635269" y="1347832"/>
                  <a:pt x="2262275" y="1347832"/>
                </a:cubicBezTo>
                <a:cubicBezTo>
                  <a:pt x="1477707" y="1347832"/>
                  <a:pt x="730277" y="1193932"/>
                  <a:pt x="50450" y="915621"/>
                </a:cubicBezTo>
                <a:lnTo>
                  <a:pt x="0" y="893546"/>
                </a:lnTo>
                <a:close/>
              </a:path>
            </a:pathLst>
          </a:custGeom>
          <a:solidFill>
            <a:srgbClr val="FEE07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任意多边形: 形状 6"/>
          <p:cNvSpPr>
            <a:spLocks noChangeAspect="1"/>
          </p:cNvSpPr>
          <p:nvPr userDrawn="1"/>
        </p:nvSpPr>
        <p:spPr bwMode="auto">
          <a:xfrm flipH="1" flipV="1">
            <a:off x="8454848" y="5510169"/>
            <a:ext cx="2949752" cy="1347831"/>
          </a:xfrm>
          <a:custGeom>
            <a:avLst/>
            <a:gdLst>
              <a:gd name="connsiteX0" fmla="*/ 2949752 w 2949752"/>
              <a:gd name="connsiteY0" fmla="*/ 128302 h 1347831"/>
              <a:gd name="connsiteX1" fmla="*/ 2145862 w 2949752"/>
              <a:gd name="connsiteY1" fmla="*/ 1192369 h 1347831"/>
              <a:gd name="connsiteX2" fmla="*/ 2567903 w 2949752"/>
              <a:gd name="connsiteY2" fmla="*/ 484667 h 1347831"/>
              <a:gd name="connsiteX3" fmla="*/ 2949752 w 2949752"/>
              <a:gd name="connsiteY3" fmla="*/ 128302 h 1347831"/>
              <a:gd name="connsiteX4" fmla="*/ 2453588 w 2949752"/>
              <a:gd name="connsiteY4" fmla="*/ 0 h 1347831"/>
              <a:gd name="connsiteX5" fmla="*/ 2856935 w 2949752"/>
              <a:gd name="connsiteY5" fmla="*/ 0 h 1347831"/>
              <a:gd name="connsiteX6" fmla="*/ 2804090 w 2949752"/>
              <a:gd name="connsiteY6" fmla="*/ 106555 h 1347831"/>
              <a:gd name="connsiteX7" fmla="*/ 2497043 w 2949752"/>
              <a:gd name="connsiteY7" fmla="*/ 369361 h 1347831"/>
              <a:gd name="connsiteX8" fmla="*/ 2009790 w 2949752"/>
              <a:gd name="connsiteY8" fmla="*/ 1252493 h 1347831"/>
              <a:gd name="connsiteX9" fmla="*/ 1582813 w 2949752"/>
              <a:gd name="connsiteY9" fmla="*/ 1347831 h 1347831"/>
              <a:gd name="connsiteX10" fmla="*/ 2150438 w 2949752"/>
              <a:gd name="connsiteY10" fmla="*/ 279045 h 1347831"/>
              <a:gd name="connsiteX11" fmla="*/ 2362751 w 2949752"/>
              <a:gd name="connsiteY11" fmla="*/ 96834 h 1347831"/>
              <a:gd name="connsiteX12" fmla="*/ 1747841 w 2949752"/>
              <a:gd name="connsiteY12" fmla="*/ 0 h 1347831"/>
              <a:gd name="connsiteX13" fmla="*/ 2267658 w 2949752"/>
              <a:gd name="connsiteY13" fmla="*/ 0 h 1347831"/>
              <a:gd name="connsiteX14" fmla="*/ 2176444 w 2949752"/>
              <a:gd name="connsiteY14" fmla="*/ 82936 h 1347831"/>
              <a:gd name="connsiteX15" fmla="*/ 2064881 w 2949752"/>
              <a:gd name="connsiteY15" fmla="*/ 173895 h 1347831"/>
              <a:gd name="connsiteX16" fmla="*/ 1446903 w 2949752"/>
              <a:gd name="connsiteY16" fmla="*/ 1347831 h 1347831"/>
              <a:gd name="connsiteX17" fmla="*/ 1060042 w 2949752"/>
              <a:gd name="connsiteY17" fmla="*/ 1292649 h 1347831"/>
              <a:gd name="connsiteX18" fmla="*/ 1683042 w 2949752"/>
              <a:gd name="connsiteY18" fmla="*/ 53492 h 1347831"/>
              <a:gd name="connsiteX19" fmla="*/ 1044815 w 2949752"/>
              <a:gd name="connsiteY19" fmla="*/ 0 h 1347831"/>
              <a:gd name="connsiteX20" fmla="*/ 1534498 w 2949752"/>
              <a:gd name="connsiteY20" fmla="*/ 0 h 1347831"/>
              <a:gd name="connsiteX21" fmla="*/ 1480934 w 2949752"/>
              <a:gd name="connsiteY21" fmla="*/ 43860 h 1347831"/>
              <a:gd name="connsiteX22" fmla="*/ 929650 w 2949752"/>
              <a:gd name="connsiteY22" fmla="*/ 1247147 h 1347831"/>
              <a:gd name="connsiteX23" fmla="*/ 588018 w 2949752"/>
              <a:gd name="connsiteY23" fmla="*/ 1061573 h 1347831"/>
              <a:gd name="connsiteX24" fmla="*/ 988602 w 2949752"/>
              <a:gd name="connsiteY24" fmla="*/ 49461 h 1347831"/>
              <a:gd name="connsiteX25" fmla="*/ 346791 w 2949752"/>
              <a:gd name="connsiteY25" fmla="*/ 0 h 1347831"/>
              <a:gd name="connsiteX26" fmla="*/ 849740 w 2949752"/>
              <a:gd name="connsiteY26" fmla="*/ 0 h 1347831"/>
              <a:gd name="connsiteX27" fmla="*/ 796626 w 2949752"/>
              <a:gd name="connsiteY27" fmla="*/ 54757 h 1347831"/>
              <a:gd name="connsiteX28" fmla="*/ 462466 w 2949752"/>
              <a:gd name="connsiteY28" fmla="*/ 956357 h 1347831"/>
              <a:gd name="connsiteX29" fmla="*/ 206209 w 2949752"/>
              <a:gd name="connsiteY29" fmla="*/ 655367 h 1347831"/>
              <a:gd name="connsiteX30" fmla="*/ 311064 w 2949752"/>
              <a:gd name="connsiteY30" fmla="*/ 80038 h 1347831"/>
              <a:gd name="connsiteX31" fmla="*/ 7071 w 2949752"/>
              <a:gd name="connsiteY31" fmla="*/ 0 h 1347831"/>
              <a:gd name="connsiteX32" fmla="*/ 198708 w 2949752"/>
              <a:gd name="connsiteY32" fmla="*/ 0 h 1347831"/>
              <a:gd name="connsiteX33" fmla="*/ 195084 w 2949752"/>
              <a:gd name="connsiteY33" fmla="*/ 7915 h 1347831"/>
              <a:gd name="connsiteX34" fmla="*/ 90438 w 2949752"/>
              <a:gd name="connsiteY34" fmla="*/ 429561 h 1347831"/>
              <a:gd name="connsiteX35" fmla="*/ 0 w 2949752"/>
              <a:gd name="connsiteY35" fmla="*/ 118521 h 1347831"/>
              <a:gd name="connsiteX36" fmla="*/ 5309 w 2949752"/>
              <a:gd name="connsiteY36" fmla="*/ 16234 h 134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949752" h="1347831">
                <a:moveTo>
                  <a:pt x="2949752" y="128302"/>
                </a:moveTo>
                <a:cubicBezTo>
                  <a:pt x="2859315" y="595087"/>
                  <a:pt x="2557854" y="986586"/>
                  <a:pt x="2145862" y="1192369"/>
                </a:cubicBezTo>
                <a:cubicBezTo>
                  <a:pt x="2165960" y="730607"/>
                  <a:pt x="2351857" y="615165"/>
                  <a:pt x="2567903" y="484667"/>
                </a:cubicBezTo>
                <a:cubicBezTo>
                  <a:pt x="2703559" y="404359"/>
                  <a:pt x="2849265" y="314012"/>
                  <a:pt x="2949752" y="128302"/>
                </a:cubicBezTo>
                <a:close/>
                <a:moveTo>
                  <a:pt x="2453588" y="0"/>
                </a:moveTo>
                <a:lnTo>
                  <a:pt x="2856935" y="0"/>
                </a:lnTo>
                <a:lnTo>
                  <a:pt x="2804090" y="106555"/>
                </a:lnTo>
                <a:cubicBezTo>
                  <a:pt x="2724346" y="233882"/>
                  <a:pt x="2612578" y="301622"/>
                  <a:pt x="2497043" y="369361"/>
                </a:cubicBezTo>
                <a:cubicBezTo>
                  <a:pt x="2270999" y="509863"/>
                  <a:pt x="2014812" y="665411"/>
                  <a:pt x="2009790" y="1252493"/>
                </a:cubicBezTo>
                <a:cubicBezTo>
                  <a:pt x="1874164" y="1302673"/>
                  <a:pt x="1728488" y="1337797"/>
                  <a:pt x="1582813" y="1347831"/>
                </a:cubicBezTo>
                <a:cubicBezTo>
                  <a:pt x="1617978" y="705557"/>
                  <a:pt x="1874164" y="499824"/>
                  <a:pt x="2150438" y="279045"/>
                </a:cubicBezTo>
                <a:cubicBezTo>
                  <a:pt x="2222021" y="221339"/>
                  <a:pt x="2294230" y="163007"/>
                  <a:pt x="2362751" y="96834"/>
                </a:cubicBezTo>
                <a:close/>
                <a:moveTo>
                  <a:pt x="1747841" y="0"/>
                </a:moveTo>
                <a:lnTo>
                  <a:pt x="2267658" y="0"/>
                </a:lnTo>
                <a:lnTo>
                  <a:pt x="2176444" y="82936"/>
                </a:lnTo>
                <a:cubicBezTo>
                  <a:pt x="2139930" y="113850"/>
                  <a:pt x="2102563" y="143794"/>
                  <a:pt x="2064881" y="173895"/>
                </a:cubicBezTo>
                <a:cubicBezTo>
                  <a:pt x="1778502" y="404668"/>
                  <a:pt x="1482073" y="640457"/>
                  <a:pt x="1446903" y="1347831"/>
                </a:cubicBezTo>
                <a:cubicBezTo>
                  <a:pt x="1311252" y="1347831"/>
                  <a:pt x="1180622" y="1327763"/>
                  <a:pt x="1060042" y="1292649"/>
                </a:cubicBezTo>
                <a:cubicBezTo>
                  <a:pt x="1080140" y="535105"/>
                  <a:pt x="1371542" y="299315"/>
                  <a:pt x="1683042" y="53492"/>
                </a:cubicBezTo>
                <a:close/>
                <a:moveTo>
                  <a:pt x="1044815" y="0"/>
                </a:moveTo>
                <a:lnTo>
                  <a:pt x="1534498" y="0"/>
                </a:lnTo>
                <a:lnTo>
                  <a:pt x="1480934" y="43860"/>
                </a:lnTo>
                <a:cubicBezTo>
                  <a:pt x="1209345" y="273436"/>
                  <a:pt x="956025" y="562532"/>
                  <a:pt x="929650" y="1247147"/>
                </a:cubicBezTo>
                <a:cubicBezTo>
                  <a:pt x="804048" y="1196992"/>
                  <a:pt x="693522" y="1136808"/>
                  <a:pt x="588018" y="1061573"/>
                </a:cubicBezTo>
                <a:cubicBezTo>
                  <a:pt x="610625" y="516139"/>
                  <a:pt x="777359" y="250003"/>
                  <a:pt x="988602" y="49461"/>
                </a:cubicBezTo>
                <a:close/>
                <a:moveTo>
                  <a:pt x="346791" y="0"/>
                </a:moveTo>
                <a:lnTo>
                  <a:pt x="849740" y="0"/>
                </a:lnTo>
                <a:lnTo>
                  <a:pt x="796626" y="54757"/>
                </a:lnTo>
                <a:cubicBezTo>
                  <a:pt x="627338" y="248167"/>
                  <a:pt x="493870" y="511141"/>
                  <a:pt x="462466" y="956357"/>
                </a:cubicBezTo>
                <a:cubicBezTo>
                  <a:pt x="361974" y="866061"/>
                  <a:pt x="276553" y="765731"/>
                  <a:pt x="206209" y="655367"/>
                </a:cubicBezTo>
                <a:cubicBezTo>
                  <a:pt x="214060" y="413948"/>
                  <a:pt x="252334" y="227887"/>
                  <a:pt x="311064" y="80038"/>
                </a:cubicBezTo>
                <a:close/>
                <a:moveTo>
                  <a:pt x="7071" y="0"/>
                </a:moveTo>
                <a:lnTo>
                  <a:pt x="198708" y="0"/>
                </a:lnTo>
                <a:lnTo>
                  <a:pt x="195084" y="7915"/>
                </a:lnTo>
                <a:cubicBezTo>
                  <a:pt x="146961" y="124477"/>
                  <a:pt x="110535" y="262752"/>
                  <a:pt x="90438" y="429561"/>
                </a:cubicBezTo>
                <a:cubicBezTo>
                  <a:pt x="50241" y="329225"/>
                  <a:pt x="20099" y="228890"/>
                  <a:pt x="0" y="118521"/>
                </a:cubicBezTo>
                <a:cubicBezTo>
                  <a:pt x="942" y="82776"/>
                  <a:pt x="2728" y="48717"/>
                  <a:pt x="5309" y="16234"/>
                </a:cubicBezTo>
                <a:close/>
              </a:path>
            </a:pathLst>
          </a:custGeom>
          <a:solidFill>
            <a:schemeClr val="bg1"/>
          </a:solidFill>
          <a:ln>
            <a:noFill/>
          </a:ln>
        </p:spPr>
      </p:sp>
      <p:sp>
        <p:nvSpPr>
          <p:cNvPr id="9" name="矩形 8"/>
          <p:cNvSpPr/>
          <p:nvPr userDrawn="1"/>
        </p:nvSpPr>
        <p:spPr>
          <a:xfrm flipH="1">
            <a:off x="112116" y="725714"/>
            <a:ext cx="11967768" cy="6023813"/>
          </a:xfrm>
          <a:prstGeom prst="rect">
            <a:avLst/>
          </a:prstGeom>
          <a:solidFill>
            <a:schemeClr val="bg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D9CB0DBE-0AB2-4488-A3BF-D0383604FCC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9E41EE3-6836-4A40-9B4D-14F9EFED4B4A}"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CB0DBE-0AB2-4488-A3BF-D0383604FCC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9E41EE3-6836-4A40-9B4D-14F9EFED4B4A}"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D9CB0DBE-0AB2-4488-A3BF-D0383604FCC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9E41EE3-6836-4A40-9B4D-14F9EFED4B4A}"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D9CB0DBE-0AB2-4488-A3BF-D0383604FCC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9E41EE3-6836-4A40-9B4D-14F9EFED4B4A}"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CB0DBE-0AB2-4488-A3BF-D0383604FCC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9E41EE3-6836-4A40-9B4D-14F9EFED4B4A}"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CB0DBE-0AB2-4488-A3BF-D0383604FCC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9E41EE3-6836-4A40-9B4D-14F9EFED4B4A}"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CB0DBE-0AB2-4488-A3BF-D0383604FCC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9E41EE3-6836-4A40-9B4D-14F9EFED4B4A}"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CB0DBE-0AB2-4488-A3BF-D0383604FCC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9E41EE3-6836-4A40-9B4D-14F9EFED4B4A}"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CB0DBE-0AB2-4488-A3BF-D0383604FCC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E41EE3-6836-4A40-9B4D-14F9EFED4B4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7" Type="http://schemas.openxmlformats.org/officeDocument/2006/relationships/slideLayout" Target="../slideLayouts/slideLayout14.xml"/><Relationship Id="rId16" Type="http://schemas.openxmlformats.org/officeDocument/2006/relationships/tags" Target="../tags/tag34.xml"/><Relationship Id="rId15" Type="http://schemas.openxmlformats.org/officeDocument/2006/relationships/tags" Target="../tags/tag33.xml"/><Relationship Id="rId14" Type="http://schemas.openxmlformats.org/officeDocument/2006/relationships/tags" Target="../tags/tag32.xml"/><Relationship Id="rId13" Type="http://schemas.openxmlformats.org/officeDocument/2006/relationships/tags" Target="../tags/tag31.xml"/><Relationship Id="rId12" Type="http://schemas.openxmlformats.org/officeDocument/2006/relationships/tags" Target="../tags/tag30.xml"/><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tags" Target="../tags/tag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14.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7" Type="http://schemas.openxmlformats.org/officeDocument/2006/relationships/slideLayout" Target="../slideLayouts/slideLayout14.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F35B0BEE-F18A-47BB-8FCB-E00DA2F2635D-6" descr="C:/Users/Lenovo/AppData/Local/Temp/wpp.PClITvwpp"/>
          <p:cNvPicPr>
            <a:picLocks noChangeAspect="1"/>
          </p:cNvPicPr>
          <p:nvPr/>
        </p:nvPicPr>
        <p:blipFill>
          <a:blip r:embed="rId1"/>
          <a:stretch>
            <a:fillRect/>
          </a:stretch>
        </p:blipFill>
        <p:spPr>
          <a:xfrm>
            <a:off x="749935" y="855980"/>
            <a:ext cx="10668000" cy="5133975"/>
          </a:xfrm>
          <a:prstGeom prst="rect">
            <a:avLst/>
          </a:prstGeom>
        </p:spPr>
      </p:pic>
      <p:grpSp>
        <p:nvGrpSpPr>
          <p:cNvPr id="41" name="组合 40"/>
          <p:cNvGrpSpPr/>
          <p:nvPr/>
        </p:nvGrpSpPr>
        <p:grpSpPr>
          <a:xfrm>
            <a:off x="3009391" y="4624755"/>
            <a:ext cx="6173219" cy="408057"/>
            <a:chOff x="2915152" y="4624755"/>
            <a:chExt cx="6173219" cy="408057"/>
          </a:xfrm>
          <a:solidFill>
            <a:srgbClr val="68B7E1"/>
          </a:solidFill>
        </p:grpSpPr>
        <p:sp>
          <p:nvSpPr>
            <p:cNvPr id="42" name="矩形: 圆顶角 41"/>
            <p:cNvSpPr/>
            <p:nvPr/>
          </p:nvSpPr>
          <p:spPr>
            <a:xfrm rot="5400000">
              <a:off x="7388157" y="3332598"/>
              <a:ext cx="408057" cy="29923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等线" panose="02010600030101010101" charset="-122"/>
                <a:ea typeface="等线" panose="02010600030101010101" charset="-122"/>
                <a:cs typeface="+mn-cs"/>
              </a:endParaRPr>
            </a:p>
          </p:txBody>
        </p:sp>
        <p:sp>
          <p:nvSpPr>
            <p:cNvPr id="43" name="矩形: 圆顶角 42"/>
            <p:cNvSpPr/>
            <p:nvPr/>
          </p:nvSpPr>
          <p:spPr>
            <a:xfrm rot="16200000" flipH="1">
              <a:off x="4207309" y="3332598"/>
              <a:ext cx="408057" cy="29923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等线" panose="02010600030101010101" charset="-122"/>
                <a:ea typeface="等线" panose="02010600030101010101" charset="-122"/>
                <a:cs typeface="+mn-cs"/>
              </a:endParaRPr>
            </a:p>
          </p:txBody>
        </p:sp>
      </p:grpSp>
      <p:grpSp>
        <p:nvGrpSpPr>
          <p:cNvPr id="44" name="组合 43"/>
          <p:cNvGrpSpPr/>
          <p:nvPr/>
        </p:nvGrpSpPr>
        <p:grpSpPr>
          <a:xfrm>
            <a:off x="3509599" y="4705673"/>
            <a:ext cx="5172802" cy="245745"/>
            <a:chOff x="4577905" y="4577250"/>
            <a:chExt cx="5172802" cy="245745"/>
          </a:xfrm>
        </p:grpSpPr>
        <p:sp>
          <p:nvSpPr>
            <p:cNvPr id="45" name="文本框 44"/>
            <p:cNvSpPr txBox="1"/>
            <p:nvPr/>
          </p:nvSpPr>
          <p:spPr>
            <a:xfrm>
              <a:off x="4577905" y="4577250"/>
              <a:ext cx="2287814" cy="245745"/>
            </a:xfrm>
            <a:prstGeom prst="rect">
              <a:avLst/>
            </a:prstGeom>
            <a:noFill/>
          </p:spPr>
          <p:txBody>
            <a:bodyPr wrap="square" lIns="0" tIns="0" rIns="0" bIns="0" rtlCol="0">
              <a:spAutoFit/>
            </a:bodyPr>
            <a:lstStyle/>
            <a:p>
              <a:pPr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a:pPr>
              <a:endParaRPr kumimoji="0" lang="zh-CN" altLang="en-US" sz="1600"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cs typeface="+mn-cs"/>
              </a:endParaRPr>
            </a:p>
          </p:txBody>
        </p:sp>
        <p:sp>
          <p:nvSpPr>
            <p:cNvPr id="46" name="文本框 45"/>
            <p:cNvSpPr txBox="1"/>
            <p:nvPr/>
          </p:nvSpPr>
          <p:spPr>
            <a:xfrm>
              <a:off x="7462893" y="4577250"/>
              <a:ext cx="2287814" cy="245745"/>
            </a:xfrm>
            <a:prstGeom prst="rect">
              <a:avLst/>
            </a:prstGeom>
            <a:noFill/>
          </p:spPr>
          <p:txBody>
            <a:bodyPr wrap="square" lIns="0" tIns="0" rIns="0" bIns="0" rtlCol="0">
              <a:spAutoFit/>
            </a:bodyPr>
            <a:lstStyle/>
            <a:p>
              <a:pPr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a:pPr>
              <a:endParaRPr kumimoji="0" lang="zh-CN" altLang="en-US" sz="1600" b="0" i="0" u="none" strike="noStrike" kern="1200" cap="none" spc="0" normalizeH="0" baseline="0" noProof="0" dirty="0">
                <a:ln>
                  <a:noFill/>
                </a:ln>
                <a:solidFill>
                  <a:schemeClr val="bg1"/>
                </a:solidFill>
                <a:effectLst/>
                <a:uLnTx/>
                <a:uFillTx/>
                <a:latin typeface="微软雅黑 Light" panose="020B0502040204020203" pitchFamily="34" charset="-122"/>
                <a:ea typeface="微软雅黑 Light" panose="020B0502040204020203" pitchFamily="34" charset="-122"/>
                <a:cs typeface="+mn-cs"/>
              </a:endParaRPr>
            </a:p>
          </p:txBody>
        </p:sp>
      </p:grpSp>
      <p:grpSp>
        <p:nvGrpSpPr>
          <p:cNvPr id="21" name="组合 20"/>
          <p:cNvGrpSpPr/>
          <p:nvPr/>
        </p:nvGrpSpPr>
        <p:grpSpPr>
          <a:xfrm>
            <a:off x="3262084" y="3462920"/>
            <a:ext cx="5667833" cy="368935"/>
            <a:chOff x="3240798" y="3373194"/>
            <a:chExt cx="5667833" cy="368935"/>
          </a:xfrm>
        </p:grpSpPr>
        <p:sp>
          <p:nvSpPr>
            <p:cNvPr id="40" name="文本框 39"/>
            <p:cNvSpPr txBox="1"/>
            <p:nvPr/>
          </p:nvSpPr>
          <p:spPr>
            <a:xfrm>
              <a:off x="3558765" y="3373194"/>
              <a:ext cx="5031899" cy="368935"/>
            </a:xfrm>
            <a:prstGeom prst="rect">
              <a:avLst/>
            </a:prstGeom>
            <a:noFill/>
          </p:spPr>
          <p:txBody>
            <a:bodyPr vert="horz" wrap="square" lIns="0" tIns="0" rIns="0" bIns="0"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2400">
                  <a:solidFill>
                    <a:srgbClr val="716DE0"/>
                  </a:solidFill>
                  <a:sym typeface="+mn-ea"/>
                </a:rPr>
                <a:t>基于论文</a:t>
              </a:r>
              <a:r>
                <a:rPr lang="en-US" altLang="zh-CN" sz="2400">
                  <a:solidFill>
                    <a:srgbClr val="716DE0"/>
                  </a:solidFill>
                  <a:sym typeface="+mn-ea"/>
                </a:rPr>
                <a:t>-</a:t>
              </a:r>
              <a:r>
                <a:rPr lang="zh-CN" altLang="en-US" sz="2400">
                  <a:solidFill>
                    <a:srgbClr val="716DE0"/>
                  </a:solidFill>
                  <a:sym typeface="+mn-ea"/>
                </a:rPr>
                <a:t>仓库关联的长期价值评估</a:t>
              </a:r>
              <a:endParaRPr kumimoji="0" lang="zh-CN" altLang="en-US" sz="2400" b="0" i="0" u="none" strike="noStrike" kern="1200" cap="none" spc="0" normalizeH="0" baseline="0" noProof="0" dirty="0">
                <a:ln>
                  <a:noFill/>
                </a:ln>
                <a:solidFill>
                  <a:schemeClr val="tx1">
                    <a:lumMod val="50000"/>
                    <a:lumOff val="50000"/>
                  </a:schemeClr>
                </a:solidFill>
                <a:effectLst/>
                <a:uLnTx/>
                <a:uFillTx/>
                <a:latin typeface="微软雅黑 Light" panose="020B0502040204020203" pitchFamily="34" charset="-122"/>
                <a:ea typeface="微软雅黑 Light" panose="020B0502040204020203" pitchFamily="34" charset="-122"/>
                <a:cs typeface="+mn-cs"/>
              </a:endParaRPr>
            </a:p>
          </p:txBody>
        </p:sp>
        <p:sp>
          <p:nvSpPr>
            <p:cNvPr id="12" name="椭圆 11"/>
            <p:cNvSpPr/>
            <p:nvPr/>
          </p:nvSpPr>
          <p:spPr>
            <a:xfrm>
              <a:off x="3240798" y="3541382"/>
              <a:ext cx="156067" cy="156067"/>
            </a:xfrm>
            <a:prstGeom prst="ellipse">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8752564" y="3541382"/>
              <a:ext cx="156067" cy="156067"/>
            </a:xfrm>
            <a:prstGeom prst="ellipse">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文本框 3"/>
          <p:cNvSpPr txBox="1"/>
          <p:nvPr/>
        </p:nvSpPr>
        <p:spPr>
          <a:xfrm>
            <a:off x="2059305" y="2221865"/>
            <a:ext cx="7512685" cy="966470"/>
          </a:xfrm>
          <a:prstGeom prst="rect">
            <a:avLst/>
          </a:prstGeom>
          <a:noFill/>
        </p:spPr>
        <p:txBody>
          <a:bodyPr wrap="square" rtlCol="0">
            <a:noAutofit/>
          </a:bodyPr>
          <a:p>
            <a:r>
              <a:rPr lang="zh-CN" altLang="en-US" sz="4000">
                <a:solidFill>
                  <a:srgbClr val="7C79E3"/>
                </a:solidFill>
                <a:latin typeface="微软雅黑" panose="020B0503020204020204" pitchFamily="34" charset="-122"/>
                <a:ea typeface="微软雅黑" panose="020B0503020204020204" pitchFamily="34" charset="-122"/>
                <a:cs typeface="微软雅黑" panose="020B0503020204020204" pitchFamily="34" charset="-122"/>
                <a:sym typeface="+mn-ea"/>
              </a:rPr>
              <a:t>开源生态系统的</a:t>
            </a:r>
            <a:r>
              <a:rPr lang="en-US" altLang="zh-CN" sz="4000">
                <a:solidFill>
                  <a:srgbClr val="7C79E3"/>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4000">
                <a:solidFill>
                  <a:srgbClr val="7C79E3"/>
                </a:solidFill>
                <a:latin typeface="微软雅黑" panose="020B0503020204020204" pitchFamily="34" charset="-122"/>
                <a:ea typeface="微软雅黑" panose="020B0503020204020204" pitchFamily="34" charset="-122"/>
                <a:cs typeface="微软雅黑" panose="020B0503020204020204" pitchFamily="34" charset="-122"/>
                <a:sym typeface="+mn-ea"/>
              </a:rPr>
              <a:t>生命力</a:t>
            </a:r>
            <a:r>
              <a:rPr lang="en-US" altLang="zh-CN" sz="4000">
                <a:solidFill>
                  <a:srgbClr val="7C79E3"/>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4000">
                <a:solidFill>
                  <a:srgbClr val="7C79E3"/>
                </a:solidFill>
                <a:latin typeface="微软雅黑" panose="020B0503020204020204" pitchFamily="34" charset="-122"/>
                <a:ea typeface="微软雅黑" panose="020B0503020204020204" pitchFamily="34" charset="-122"/>
                <a:cs typeface="微软雅黑" panose="020B0503020204020204" pitchFamily="34" charset="-122"/>
                <a:sym typeface="+mn-ea"/>
              </a:rPr>
              <a:t>挖掘：</a:t>
            </a:r>
            <a:endParaRPr lang="zh-CN" altLang="en-US" sz="4000">
              <a:solidFill>
                <a:srgbClr val="7C79E3"/>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5" name="文本框 4"/>
          <p:cNvSpPr txBox="1"/>
          <p:nvPr/>
        </p:nvSpPr>
        <p:spPr>
          <a:xfrm>
            <a:off x="3268980" y="4624705"/>
            <a:ext cx="5661025" cy="345440"/>
          </a:xfrm>
          <a:prstGeom prst="rect">
            <a:avLst/>
          </a:prstGeom>
          <a:noFill/>
        </p:spPr>
        <p:txBody>
          <a:bodyPr wrap="square" rtlCol="0">
            <a:noAutofit/>
          </a:bodyPr>
          <a:p>
            <a:r>
              <a:rPr lang="zh-CN" altLang="en-US">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组长：</a:t>
            </a:r>
            <a:r>
              <a:rPr lang="en-US" altLang="zh-C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于雅</a:t>
            </a:r>
            <a:r>
              <a:rPr lang="en-US" altLang="zh-CN">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组员：邓艾迪</a:t>
            </a:r>
            <a:endParaRPr lang="zh-CN" altLang="en-US">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文本框 1"/>
          <p:cNvSpPr txBox="1"/>
          <p:nvPr/>
        </p:nvSpPr>
        <p:spPr>
          <a:xfrm>
            <a:off x="5446395" y="4256405"/>
            <a:ext cx="1169670" cy="368300"/>
          </a:xfrm>
          <a:prstGeom prst="rect">
            <a:avLst/>
          </a:prstGeom>
          <a:noFill/>
        </p:spPr>
        <p:txBody>
          <a:bodyPr wrap="square" rtlCol="0">
            <a:spAutoFit/>
          </a:bodyPr>
          <a:p>
            <a:r>
              <a:rPr lang="en-US" altLang="zh-CN">
                <a:solidFill>
                  <a:srgbClr val="7C79E3"/>
                </a:solidFill>
                <a:latin typeface="微软雅黑" panose="020B0503020204020204" pitchFamily="34" charset="-122"/>
                <a:ea typeface="微软雅黑" panose="020B0503020204020204" pitchFamily="34" charset="-122"/>
                <a:cs typeface="微软雅黑" panose="020B0503020204020204" pitchFamily="34" charset="-122"/>
                <a:sym typeface="+mn-ea"/>
              </a:rPr>
              <a:t>W1</a:t>
            </a:r>
            <a:r>
              <a:rPr lang="zh-CN" altLang="en-US">
                <a:solidFill>
                  <a:srgbClr val="7C79E3"/>
                </a:solidFill>
                <a:latin typeface="微软雅黑" panose="020B0503020204020204" pitchFamily="34" charset="-122"/>
                <a:ea typeface="微软雅黑" panose="020B0503020204020204" pitchFamily="34" charset="-122"/>
                <a:cs typeface="微软雅黑" panose="020B0503020204020204" pitchFamily="34" charset="-122"/>
                <a:sym typeface="+mn-ea"/>
              </a:rPr>
              <a:t>赛道</a:t>
            </a:r>
            <a:endParaRPr lang="zh-CN" altLang="en-US">
              <a:solidFill>
                <a:srgbClr val="0070C0"/>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 name="文本框 13"/>
          <p:cNvSpPr txBox="1"/>
          <p:nvPr/>
        </p:nvSpPr>
        <p:spPr>
          <a:xfrm>
            <a:off x="586740" y="1221105"/>
            <a:ext cx="4064000" cy="1476375"/>
          </a:xfrm>
          <a:prstGeom prst="rect">
            <a:avLst/>
          </a:prstGeom>
          <a:noFill/>
        </p:spPr>
        <p:txBody>
          <a:bodyPr wrap="square" rtlCol="0">
            <a:spAutoFit/>
          </a:bodyPr>
          <a:p>
            <a:r>
              <a:rPr lang="zh-CN" altLang="en-US">
                <a:latin typeface="微软雅黑" panose="020B0503020204020204" pitchFamily="34" charset="-122"/>
                <a:ea typeface="微软雅黑" panose="020B0503020204020204" pitchFamily="34" charset="-122"/>
              </a:rPr>
              <a:t>生</a:t>
            </a:r>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rPr>
              <a:t>命</a:t>
            </a:r>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rPr>
              <a:t>力</a:t>
            </a:r>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rPr>
              <a:t>得</a:t>
            </a:r>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rPr>
              <a:t>分</a:t>
            </a:r>
            <a:endParaRPr lang="zh-CN" altLang="en-US">
              <a:latin typeface="微软雅黑" panose="020B0503020204020204" pitchFamily="34" charset="-122"/>
              <a:ea typeface="微软雅黑" panose="020B0503020204020204" pitchFamily="34" charset="-122"/>
            </a:endParaRPr>
          </a:p>
        </p:txBody>
      </p:sp>
      <p:sp>
        <p:nvSpPr>
          <p:cNvPr id="16" name="文本框 15"/>
          <p:cNvSpPr txBox="1"/>
          <p:nvPr/>
        </p:nvSpPr>
        <p:spPr>
          <a:xfrm>
            <a:off x="1028700" y="5939790"/>
            <a:ext cx="5059680" cy="405765"/>
          </a:xfrm>
          <a:prstGeom prst="rect">
            <a:avLst/>
          </a:prstGeom>
          <a:noFill/>
        </p:spPr>
        <p:txBody>
          <a:bodyPr wrap="square" rtlCol="0">
            <a:noAutofit/>
          </a:bodyPr>
          <a:p>
            <a:r>
              <a:rPr lang="en-US" altLang="zh-CN" sz="1400"/>
              <a:t>2             4              6              8             10              12           14</a:t>
            </a:r>
            <a:endParaRPr lang="en-US" altLang="zh-CN" sz="1400"/>
          </a:p>
        </p:txBody>
      </p:sp>
      <p:graphicFrame>
        <p:nvGraphicFramePr>
          <p:cNvPr id="18" name="表格 17"/>
          <p:cNvGraphicFramePr/>
          <p:nvPr>
            <p:custDataLst>
              <p:tags r:id="rId1"/>
            </p:custDataLst>
          </p:nvPr>
        </p:nvGraphicFramePr>
        <p:xfrm>
          <a:off x="1028700" y="796925"/>
          <a:ext cx="4770120" cy="5105400"/>
        </p:xfrm>
        <a:graphic>
          <a:graphicData uri="http://schemas.openxmlformats.org/drawingml/2006/table">
            <a:tbl>
              <a:tblPr firstRow="1" bandRow="1">
                <a:tableStyleId>{5C22544A-7EE6-4342-B048-85BDC9FD1C3A}</a:tableStyleId>
              </a:tblPr>
              <a:tblGrid>
                <a:gridCol w="795020"/>
                <a:gridCol w="795020"/>
                <a:gridCol w="795020"/>
                <a:gridCol w="795020"/>
                <a:gridCol w="795020"/>
                <a:gridCol w="795020"/>
              </a:tblGrid>
              <a:tr h="1021080">
                <a:tc>
                  <a:txBody>
                    <a:bodyPr/>
                    <a:p>
                      <a:pPr>
                        <a:buNone/>
                      </a:pPr>
                      <a:endParaRPr lang="zh-CN" altLang="en-US"/>
                    </a:p>
                  </a:txBody>
                  <a:tcPr>
                    <a:gradFill>
                      <a:gsLst>
                        <a:gs pos="100000">
                          <a:srgbClr val="FF1744"/>
                        </a:gs>
                        <a:gs pos="0">
                          <a:srgbClr val="FF8A80"/>
                        </a:gs>
                      </a:gsLst>
                      <a:path path="circle">
                        <a:fillToRect l="100000" t="100000"/>
                      </a:path>
                      <a:tileRect r="-100000" b="-100000"/>
                    </a:gradFill>
                  </a:tcPr>
                </a:tc>
                <a:tc>
                  <a:txBody>
                    <a:bodyPr/>
                    <a:p>
                      <a:pPr>
                        <a:buNone/>
                      </a:pPr>
                      <a:endParaRPr lang="zh-CN" altLang="en-US"/>
                    </a:p>
                  </a:txBody>
                  <a:tcPr>
                    <a:gradFill>
                      <a:gsLst>
                        <a:gs pos="100000">
                          <a:srgbClr val="FF1744"/>
                        </a:gs>
                        <a:gs pos="0">
                          <a:srgbClr val="FF8A80"/>
                        </a:gs>
                      </a:gsLst>
                      <a:path path="circle">
                        <a:fillToRect l="100000" t="100000"/>
                      </a:path>
                      <a:tileRect r="-100000" b="-100000"/>
                    </a:gradFill>
                  </a:tcPr>
                </a:tc>
                <a:tc>
                  <a:txBody>
                    <a:bodyPr/>
                    <a:p>
                      <a:pPr>
                        <a:buNone/>
                      </a:pPr>
                      <a:endParaRPr lang="zh-CN" altLang="en-US"/>
                    </a:p>
                  </a:txBody>
                  <a:tcPr>
                    <a:gradFill>
                      <a:gsLst>
                        <a:gs pos="100000">
                          <a:srgbClr val="FF1744"/>
                        </a:gs>
                        <a:gs pos="0">
                          <a:srgbClr val="FF8A80"/>
                        </a:gs>
                      </a:gsLst>
                      <a:path path="circle">
                        <a:fillToRect l="100000" t="100000"/>
                      </a:path>
                      <a:tileRect r="-100000" b="-100000"/>
                    </a:gradFill>
                  </a:tcPr>
                </a:tc>
                <a:tc>
                  <a:txBody>
                    <a:bodyPr/>
                    <a:p>
                      <a:pPr>
                        <a:buNone/>
                      </a:pPr>
                      <a:endParaRPr lang="zh-CN" altLang="en-US"/>
                    </a:p>
                  </a:txBody>
                  <a:tcPr>
                    <a:gradFill>
                      <a:gsLst>
                        <a:gs pos="25000">
                          <a:srgbClr val="FF566A"/>
                        </a:gs>
                        <a:gs pos="75000">
                          <a:srgbClr val="F6AABA"/>
                        </a:gs>
                        <a:gs pos="0">
                          <a:srgbClr val="EB3A48"/>
                        </a:gs>
                        <a:gs pos="100000">
                          <a:srgbClr val="FFCFD9"/>
                        </a:gs>
                      </a:gsLst>
                      <a:lin ang="18900000" scaled="1"/>
                    </a:gradFill>
                  </a:tcPr>
                </a:tc>
                <a:tc>
                  <a:txBody>
                    <a:bodyPr/>
                    <a:p>
                      <a:pPr>
                        <a:buNone/>
                      </a:pPr>
                      <a:endParaRPr lang="zh-CN" altLang="en-US"/>
                    </a:p>
                  </a:txBody>
                  <a:tcPr>
                    <a:gradFill>
                      <a:gsLst>
                        <a:gs pos="100000">
                          <a:srgbClr val="FF1744"/>
                        </a:gs>
                        <a:gs pos="0">
                          <a:srgbClr val="FF8A80"/>
                        </a:gs>
                      </a:gsLst>
                      <a:path path="circle">
                        <a:fillToRect l="100000" t="100000"/>
                      </a:path>
                      <a:tileRect r="-100000" b="-100000"/>
                    </a:gradFill>
                  </a:tcPr>
                </a:tc>
                <a:tc>
                  <a:txBody>
                    <a:bodyPr/>
                    <a:p>
                      <a:pPr>
                        <a:buNone/>
                      </a:pPr>
                      <a:endParaRPr lang="zh-CN" altLang="en-US">
                        <a:gradFill>
                          <a:gsLst>
                            <a:gs pos="100000">
                              <a:srgbClr val="FF1744"/>
                            </a:gs>
                            <a:gs pos="0">
                              <a:srgbClr val="FF8A80"/>
                            </a:gs>
                          </a:gsLst>
                          <a:path path="circle">
                            <a:fillToRect l="100000" t="100000"/>
                          </a:path>
                          <a:tileRect r="-100000" b="-100000"/>
                        </a:gradFill>
                      </a:endParaRPr>
                    </a:p>
                  </a:txBody>
                  <a:tcPr>
                    <a:gradFill>
                      <a:gsLst>
                        <a:gs pos="100000">
                          <a:srgbClr val="FF1744"/>
                        </a:gs>
                        <a:gs pos="0">
                          <a:srgbClr val="FF8A80"/>
                        </a:gs>
                      </a:gsLst>
                      <a:path path="circle">
                        <a:fillToRect l="100000" t="100000"/>
                      </a:path>
                      <a:tileRect r="-100000" b="-100000"/>
                    </a:gradFill>
                  </a:tcPr>
                </a:tc>
              </a:tr>
              <a:tr h="1021080">
                <a:tc>
                  <a:txBody>
                    <a:bodyPr/>
                    <a:p>
                      <a:pPr>
                        <a:buNone/>
                      </a:pPr>
                      <a:endParaRPr lang="zh-CN" altLang="en-US"/>
                    </a:p>
                  </a:txBody>
                  <a:tcPr>
                    <a:solidFill>
                      <a:schemeClr val="accent4">
                        <a:lumMod val="40000"/>
                        <a:lumOff val="60000"/>
                      </a:schemeClr>
                    </a:solidFill>
                  </a:tcPr>
                </a:tc>
                <a:tc>
                  <a:txBody>
                    <a:bodyPr/>
                    <a:p>
                      <a:pPr>
                        <a:buNone/>
                      </a:pPr>
                      <a:endParaRPr lang="zh-CN" altLang="en-US"/>
                    </a:p>
                  </a:txBody>
                  <a:tcPr>
                    <a:solidFill>
                      <a:schemeClr val="accent4">
                        <a:lumMod val="40000"/>
                        <a:lumOff val="60000"/>
                      </a:schemeClr>
                    </a:solidFill>
                  </a:tcPr>
                </a:tc>
                <a:tc>
                  <a:txBody>
                    <a:bodyPr/>
                    <a:p>
                      <a:pPr>
                        <a:buNone/>
                      </a:pPr>
                      <a:endParaRPr lang="zh-CN" altLang="en-US"/>
                    </a:p>
                  </a:txBody>
                  <a:tcPr>
                    <a:solidFill>
                      <a:schemeClr val="accent4">
                        <a:lumMod val="40000"/>
                        <a:lumOff val="60000"/>
                      </a:schemeClr>
                    </a:solidFill>
                  </a:tcPr>
                </a:tc>
                <a:tc>
                  <a:txBody>
                    <a:bodyPr/>
                    <a:p>
                      <a:pPr>
                        <a:buNone/>
                      </a:pPr>
                      <a:endParaRPr lang="zh-CN" altLang="en-US"/>
                    </a:p>
                  </a:txBody>
                  <a:tcPr>
                    <a:solidFill>
                      <a:schemeClr val="accent4">
                        <a:lumMod val="40000"/>
                        <a:lumOff val="60000"/>
                      </a:schemeClr>
                    </a:solidFill>
                  </a:tcPr>
                </a:tc>
                <a:tc>
                  <a:txBody>
                    <a:bodyPr/>
                    <a:p>
                      <a:pPr>
                        <a:buNone/>
                      </a:pPr>
                      <a:endParaRPr lang="zh-CN" altLang="en-US"/>
                    </a:p>
                  </a:txBody>
                  <a:tcPr>
                    <a:solidFill>
                      <a:schemeClr val="accent4">
                        <a:lumMod val="40000"/>
                        <a:lumOff val="60000"/>
                      </a:schemeClr>
                    </a:solidFill>
                  </a:tcPr>
                </a:tc>
                <a:tc>
                  <a:txBody>
                    <a:bodyPr/>
                    <a:p>
                      <a:pPr>
                        <a:buNone/>
                      </a:pPr>
                      <a:endParaRPr lang="zh-CN" altLang="en-US"/>
                    </a:p>
                  </a:txBody>
                  <a:tcPr>
                    <a:solidFill>
                      <a:schemeClr val="accent4">
                        <a:lumMod val="40000"/>
                        <a:lumOff val="60000"/>
                      </a:schemeClr>
                    </a:solidFill>
                  </a:tcPr>
                </a:tc>
              </a:tr>
              <a:tr h="1021080">
                <a:tc>
                  <a:txBody>
                    <a:bodyPr/>
                    <a:p>
                      <a:pPr>
                        <a:buNone/>
                      </a:pPr>
                      <a:endParaRPr lang="zh-CN" altLang="en-US"/>
                    </a:p>
                  </a:txBody>
                  <a:tcPr>
                    <a:solidFill>
                      <a:schemeClr val="accent4">
                        <a:lumMod val="40000"/>
                        <a:lumOff val="60000"/>
                      </a:schemeClr>
                    </a:solidFill>
                  </a:tcPr>
                </a:tc>
                <a:tc>
                  <a:txBody>
                    <a:bodyPr/>
                    <a:p>
                      <a:pPr>
                        <a:buNone/>
                      </a:pPr>
                      <a:endParaRPr lang="zh-CN" altLang="en-US"/>
                    </a:p>
                  </a:txBody>
                  <a:tcPr>
                    <a:solidFill>
                      <a:schemeClr val="accent4">
                        <a:lumMod val="40000"/>
                        <a:lumOff val="60000"/>
                      </a:schemeClr>
                    </a:solidFill>
                  </a:tcPr>
                </a:tc>
                <a:tc>
                  <a:txBody>
                    <a:bodyPr/>
                    <a:p>
                      <a:pPr>
                        <a:buNone/>
                      </a:pPr>
                      <a:endParaRPr lang="zh-CN" altLang="en-US"/>
                    </a:p>
                  </a:txBody>
                  <a:tcPr>
                    <a:solidFill>
                      <a:schemeClr val="accent4">
                        <a:lumMod val="40000"/>
                        <a:lumOff val="60000"/>
                      </a:schemeClr>
                    </a:solidFill>
                  </a:tcPr>
                </a:tc>
                <a:tc>
                  <a:txBody>
                    <a:bodyPr/>
                    <a:p>
                      <a:pPr>
                        <a:buNone/>
                      </a:pPr>
                      <a:endParaRPr lang="zh-CN" altLang="en-US"/>
                    </a:p>
                  </a:txBody>
                  <a:tcPr>
                    <a:solidFill>
                      <a:schemeClr val="accent4">
                        <a:lumMod val="40000"/>
                        <a:lumOff val="60000"/>
                      </a:schemeClr>
                    </a:solidFill>
                  </a:tcPr>
                </a:tc>
                <a:tc>
                  <a:txBody>
                    <a:bodyPr/>
                    <a:p>
                      <a:pPr>
                        <a:buNone/>
                      </a:pPr>
                      <a:endParaRPr lang="zh-CN" altLang="en-US"/>
                    </a:p>
                  </a:txBody>
                  <a:tcPr>
                    <a:solidFill>
                      <a:schemeClr val="accent4">
                        <a:lumMod val="40000"/>
                        <a:lumOff val="60000"/>
                      </a:schemeClr>
                    </a:solidFill>
                  </a:tcPr>
                </a:tc>
                <a:tc>
                  <a:txBody>
                    <a:bodyPr/>
                    <a:p>
                      <a:pPr>
                        <a:buNone/>
                      </a:pPr>
                      <a:endParaRPr lang="zh-CN" altLang="en-US"/>
                    </a:p>
                  </a:txBody>
                  <a:tcPr>
                    <a:solidFill>
                      <a:schemeClr val="accent4">
                        <a:lumMod val="40000"/>
                        <a:lumOff val="60000"/>
                      </a:schemeClr>
                    </a:solidFill>
                  </a:tcPr>
                </a:tc>
              </a:tr>
              <a:tr h="1021080">
                <a:tc>
                  <a:txBody>
                    <a:bodyPr/>
                    <a:p>
                      <a:pPr>
                        <a:buNone/>
                      </a:pPr>
                      <a:endParaRPr lang="zh-CN" altLang="en-US"/>
                    </a:p>
                  </a:txBody>
                  <a:tcPr>
                    <a:solidFill>
                      <a:srgbClr val="E9EBF5"/>
                    </a:solidFill>
                  </a:tcPr>
                </a:tc>
                <a:tc>
                  <a:txBody>
                    <a:bodyPr/>
                    <a:p>
                      <a:pPr>
                        <a:buNone/>
                      </a:pPr>
                      <a:endParaRPr lang="zh-CN" altLang="en-US"/>
                    </a:p>
                  </a:txBody>
                  <a:tcPr>
                    <a:solidFill>
                      <a:srgbClr val="E9EBF5"/>
                    </a:solidFill>
                  </a:tcPr>
                </a:tc>
                <a:tc>
                  <a:txBody>
                    <a:bodyPr/>
                    <a:p>
                      <a:pPr>
                        <a:buNone/>
                      </a:pPr>
                      <a:endParaRPr lang="zh-CN" altLang="en-US"/>
                    </a:p>
                  </a:txBody>
                  <a:tcPr>
                    <a:solidFill>
                      <a:srgbClr val="E9EBF5"/>
                    </a:solidFill>
                  </a:tcPr>
                </a:tc>
                <a:tc>
                  <a:txBody>
                    <a:bodyPr/>
                    <a:p>
                      <a:pPr>
                        <a:buNone/>
                      </a:pPr>
                      <a:endParaRPr lang="zh-CN" altLang="en-US"/>
                    </a:p>
                  </a:txBody>
                  <a:tcPr>
                    <a:solidFill>
                      <a:srgbClr val="E9EBF5"/>
                    </a:solidFill>
                  </a:tcPr>
                </a:tc>
                <a:tc>
                  <a:txBody>
                    <a:bodyPr/>
                    <a:p>
                      <a:pPr>
                        <a:buNone/>
                      </a:pPr>
                      <a:endParaRPr lang="zh-CN" altLang="en-US"/>
                    </a:p>
                  </a:txBody>
                  <a:tcPr>
                    <a:solidFill>
                      <a:srgbClr val="E9EBF5"/>
                    </a:solidFill>
                  </a:tcPr>
                </a:tc>
                <a:tc>
                  <a:txBody>
                    <a:bodyPr/>
                    <a:p>
                      <a:pPr>
                        <a:buNone/>
                      </a:pPr>
                      <a:endParaRPr lang="zh-CN" altLang="en-US"/>
                    </a:p>
                  </a:txBody>
                  <a:tcPr>
                    <a:solidFill>
                      <a:srgbClr val="E9EBF5"/>
                    </a:solidFill>
                  </a:tcPr>
                </a:tc>
              </a:tr>
              <a:tr h="1021080">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bl>
          </a:graphicData>
        </a:graphic>
      </p:graphicFrame>
      <p:sp>
        <p:nvSpPr>
          <p:cNvPr id="19" name="文本框 18"/>
          <p:cNvSpPr txBox="1"/>
          <p:nvPr/>
        </p:nvSpPr>
        <p:spPr>
          <a:xfrm>
            <a:off x="2077085" y="6228080"/>
            <a:ext cx="4064000" cy="368300"/>
          </a:xfrm>
          <a:prstGeom prst="rect">
            <a:avLst/>
          </a:prstGeom>
          <a:noFill/>
        </p:spPr>
        <p:txBody>
          <a:bodyPr wrap="square" rtlCol="0">
            <a:spAutoFit/>
          </a:bodyPr>
          <a:p>
            <a:r>
              <a:rPr lang="zh-CN" altLang="en-US">
                <a:latin typeface="微软雅黑" panose="020B0503020204020204" pitchFamily="34" charset="-122"/>
                <a:ea typeface="微软雅黑" panose="020B0503020204020204" pitchFamily="34" charset="-122"/>
                <a:cs typeface="微软雅黑" panose="020B0503020204020204" pitchFamily="34" charset="-122"/>
              </a:rPr>
              <a:t>论文发表时间</a:t>
            </a:r>
            <a:r>
              <a:rPr lang="en-US" altLang="zh-CN">
                <a:latin typeface="微软雅黑" panose="020B0503020204020204" pitchFamily="34" charset="-122"/>
                <a:ea typeface="微软雅黑" panose="020B0503020204020204" pitchFamily="34" charset="-122"/>
                <a:cs typeface="微软雅黑" panose="020B0503020204020204" pitchFamily="34" charset="-122"/>
              </a:rPr>
              <a:t>/</a:t>
            </a:r>
            <a:r>
              <a:rPr lang="zh-CN" altLang="en-US">
                <a:latin typeface="微软雅黑" panose="020B0503020204020204" pitchFamily="34" charset="-122"/>
                <a:ea typeface="微软雅黑" panose="020B0503020204020204" pitchFamily="34" charset="-122"/>
                <a:cs typeface="微软雅黑" panose="020B0503020204020204" pitchFamily="34" charset="-122"/>
              </a:rPr>
              <a:t>月</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20" name="直接箭头连接符 19"/>
          <p:cNvCxnSpPr/>
          <p:nvPr/>
        </p:nvCxnSpPr>
        <p:spPr>
          <a:xfrm flipH="1" flipV="1">
            <a:off x="1019810" y="763270"/>
            <a:ext cx="18415" cy="511937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21" name="直接箭头连接符 20"/>
          <p:cNvCxnSpPr/>
          <p:nvPr/>
        </p:nvCxnSpPr>
        <p:spPr>
          <a:xfrm>
            <a:off x="1031875" y="5907405"/>
            <a:ext cx="5013960" cy="635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22" name="等腰三角形 21"/>
          <p:cNvSpPr/>
          <p:nvPr/>
        </p:nvSpPr>
        <p:spPr>
          <a:xfrm>
            <a:off x="1341120" y="3391535"/>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3" name="等腰三角形 22"/>
          <p:cNvSpPr/>
          <p:nvPr/>
        </p:nvSpPr>
        <p:spPr>
          <a:xfrm>
            <a:off x="1038225" y="3592195"/>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4" name="等腰三角形 23"/>
          <p:cNvSpPr/>
          <p:nvPr/>
        </p:nvSpPr>
        <p:spPr>
          <a:xfrm>
            <a:off x="1557655" y="3026410"/>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5" name="等腰三角形 24"/>
          <p:cNvSpPr/>
          <p:nvPr/>
        </p:nvSpPr>
        <p:spPr>
          <a:xfrm>
            <a:off x="1946910" y="2697480"/>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6" name="等腰三角形 25"/>
          <p:cNvSpPr/>
          <p:nvPr/>
        </p:nvSpPr>
        <p:spPr>
          <a:xfrm>
            <a:off x="2175510" y="2451735"/>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7" name="等腰三角形 26"/>
          <p:cNvSpPr/>
          <p:nvPr/>
        </p:nvSpPr>
        <p:spPr>
          <a:xfrm>
            <a:off x="2515870" y="2259965"/>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8" name="等腰三角形 27"/>
          <p:cNvSpPr/>
          <p:nvPr/>
        </p:nvSpPr>
        <p:spPr>
          <a:xfrm>
            <a:off x="2787650" y="2117725"/>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9" name="等腰三角形 28"/>
          <p:cNvSpPr/>
          <p:nvPr/>
        </p:nvSpPr>
        <p:spPr>
          <a:xfrm rot="7740000">
            <a:off x="3060065" y="1850390"/>
            <a:ext cx="75565" cy="75565"/>
          </a:xfrm>
          <a:prstGeom prst="triangle">
            <a:avLst>
              <a:gd name="adj" fmla="val 0"/>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0" name="等腰三角形 29"/>
          <p:cNvSpPr/>
          <p:nvPr/>
        </p:nvSpPr>
        <p:spPr>
          <a:xfrm>
            <a:off x="3376295" y="1734820"/>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1" name="等腰三角形 30"/>
          <p:cNvSpPr/>
          <p:nvPr/>
        </p:nvSpPr>
        <p:spPr>
          <a:xfrm rot="8100000">
            <a:off x="3715385" y="1592580"/>
            <a:ext cx="75565" cy="75565"/>
          </a:xfrm>
          <a:prstGeom prst="triangle">
            <a:avLst>
              <a:gd name="adj" fmla="val 0"/>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2" name="等腰三角形 31"/>
          <p:cNvSpPr/>
          <p:nvPr/>
        </p:nvSpPr>
        <p:spPr>
          <a:xfrm>
            <a:off x="4070985" y="1462405"/>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3" name="等腰三角形 32"/>
          <p:cNvSpPr/>
          <p:nvPr/>
        </p:nvSpPr>
        <p:spPr>
          <a:xfrm>
            <a:off x="4612005" y="1386840"/>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4" name="等腰三角形 33"/>
          <p:cNvSpPr/>
          <p:nvPr/>
        </p:nvSpPr>
        <p:spPr>
          <a:xfrm>
            <a:off x="4946015" y="1264285"/>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5" name="等腰三角形 34"/>
          <p:cNvSpPr/>
          <p:nvPr/>
        </p:nvSpPr>
        <p:spPr>
          <a:xfrm>
            <a:off x="5316220" y="1145540"/>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6" name="等腰三角形 35"/>
          <p:cNvSpPr/>
          <p:nvPr/>
        </p:nvSpPr>
        <p:spPr>
          <a:xfrm>
            <a:off x="5619115" y="1069975"/>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7" name="椭圆 36"/>
          <p:cNvSpPr/>
          <p:nvPr/>
        </p:nvSpPr>
        <p:spPr>
          <a:xfrm>
            <a:off x="1075055" y="339153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0" name="椭圆 39"/>
          <p:cNvSpPr/>
          <p:nvPr/>
        </p:nvSpPr>
        <p:spPr>
          <a:xfrm>
            <a:off x="1202055" y="351853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1" name="椭圆 40"/>
          <p:cNvSpPr/>
          <p:nvPr/>
        </p:nvSpPr>
        <p:spPr>
          <a:xfrm>
            <a:off x="1416050" y="347218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2" name="椭圆 41"/>
          <p:cNvSpPr/>
          <p:nvPr/>
        </p:nvSpPr>
        <p:spPr>
          <a:xfrm>
            <a:off x="1630045" y="343789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3" name="椭圆 42"/>
          <p:cNvSpPr/>
          <p:nvPr/>
        </p:nvSpPr>
        <p:spPr>
          <a:xfrm>
            <a:off x="1946910" y="335724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4" name="椭圆 43"/>
          <p:cNvSpPr/>
          <p:nvPr/>
        </p:nvSpPr>
        <p:spPr>
          <a:xfrm>
            <a:off x="2263775" y="343789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5" name="椭圆 44"/>
          <p:cNvSpPr/>
          <p:nvPr/>
        </p:nvSpPr>
        <p:spPr>
          <a:xfrm>
            <a:off x="2552700" y="335724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6" name="椭圆 45"/>
          <p:cNvSpPr/>
          <p:nvPr/>
        </p:nvSpPr>
        <p:spPr>
          <a:xfrm>
            <a:off x="2969260" y="347218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7" name="椭圆 46"/>
          <p:cNvSpPr/>
          <p:nvPr/>
        </p:nvSpPr>
        <p:spPr>
          <a:xfrm>
            <a:off x="2712085" y="343789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8" name="椭圆 47"/>
          <p:cNvSpPr/>
          <p:nvPr/>
        </p:nvSpPr>
        <p:spPr>
          <a:xfrm>
            <a:off x="3186430" y="343789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9" name="椭圆 48"/>
          <p:cNvSpPr/>
          <p:nvPr/>
        </p:nvSpPr>
        <p:spPr>
          <a:xfrm>
            <a:off x="3300730" y="335724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0" name="椭圆 49"/>
          <p:cNvSpPr/>
          <p:nvPr/>
        </p:nvSpPr>
        <p:spPr>
          <a:xfrm>
            <a:off x="3564890" y="343789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1" name="椭圆 50"/>
          <p:cNvSpPr/>
          <p:nvPr/>
        </p:nvSpPr>
        <p:spPr>
          <a:xfrm>
            <a:off x="3829050" y="339153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2" name="椭圆 51"/>
          <p:cNvSpPr/>
          <p:nvPr/>
        </p:nvSpPr>
        <p:spPr>
          <a:xfrm>
            <a:off x="4083050" y="343789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3" name="椭圆 52"/>
          <p:cNvSpPr/>
          <p:nvPr/>
        </p:nvSpPr>
        <p:spPr>
          <a:xfrm>
            <a:off x="4284345" y="335724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4" name="椭圆 53"/>
          <p:cNvSpPr/>
          <p:nvPr/>
        </p:nvSpPr>
        <p:spPr>
          <a:xfrm>
            <a:off x="4485640" y="343789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5" name="椭圆 54"/>
          <p:cNvSpPr/>
          <p:nvPr/>
        </p:nvSpPr>
        <p:spPr>
          <a:xfrm>
            <a:off x="4688840" y="331089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6" name="椭圆 55"/>
          <p:cNvSpPr/>
          <p:nvPr/>
        </p:nvSpPr>
        <p:spPr>
          <a:xfrm>
            <a:off x="5105400" y="339153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7" name="椭圆 56"/>
          <p:cNvSpPr/>
          <p:nvPr/>
        </p:nvSpPr>
        <p:spPr>
          <a:xfrm>
            <a:off x="4863465" y="351853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8" name="椭圆 57"/>
          <p:cNvSpPr/>
          <p:nvPr/>
        </p:nvSpPr>
        <p:spPr>
          <a:xfrm>
            <a:off x="5391785" y="331089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9" name="椭圆 58"/>
          <p:cNvSpPr/>
          <p:nvPr/>
        </p:nvSpPr>
        <p:spPr>
          <a:xfrm>
            <a:off x="5619115" y="339153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0" name="椭圆 59"/>
          <p:cNvSpPr/>
          <p:nvPr/>
        </p:nvSpPr>
        <p:spPr>
          <a:xfrm>
            <a:off x="5240655" y="335724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1" name="椭圆 60"/>
          <p:cNvSpPr/>
          <p:nvPr/>
        </p:nvSpPr>
        <p:spPr>
          <a:xfrm>
            <a:off x="5723255" y="346710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2" name="矩形 61"/>
          <p:cNvSpPr/>
          <p:nvPr/>
        </p:nvSpPr>
        <p:spPr>
          <a:xfrm>
            <a:off x="1038225" y="3922395"/>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3" name="椭圆 62"/>
          <p:cNvSpPr/>
          <p:nvPr/>
        </p:nvSpPr>
        <p:spPr>
          <a:xfrm>
            <a:off x="1329055" y="3645535"/>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4" name="矩形 63"/>
          <p:cNvSpPr/>
          <p:nvPr/>
        </p:nvSpPr>
        <p:spPr>
          <a:xfrm>
            <a:off x="1329055" y="4098925"/>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5" name="矩形 64"/>
          <p:cNvSpPr/>
          <p:nvPr/>
        </p:nvSpPr>
        <p:spPr>
          <a:xfrm>
            <a:off x="1491615" y="4293870"/>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6" name="矩形 65"/>
          <p:cNvSpPr/>
          <p:nvPr/>
        </p:nvSpPr>
        <p:spPr>
          <a:xfrm>
            <a:off x="1805305" y="4369435"/>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7" name="矩形 66"/>
          <p:cNvSpPr/>
          <p:nvPr/>
        </p:nvSpPr>
        <p:spPr>
          <a:xfrm>
            <a:off x="2138680" y="4445000"/>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8" name="矩形 67"/>
          <p:cNvSpPr/>
          <p:nvPr/>
        </p:nvSpPr>
        <p:spPr>
          <a:xfrm>
            <a:off x="2440305" y="4571365"/>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9" name="矩形 68"/>
          <p:cNvSpPr/>
          <p:nvPr/>
        </p:nvSpPr>
        <p:spPr>
          <a:xfrm>
            <a:off x="2712085" y="4646930"/>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0" name="矩形 69"/>
          <p:cNvSpPr/>
          <p:nvPr/>
        </p:nvSpPr>
        <p:spPr>
          <a:xfrm>
            <a:off x="2969260" y="4722495"/>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1" name="矩形 70"/>
          <p:cNvSpPr/>
          <p:nvPr/>
        </p:nvSpPr>
        <p:spPr>
          <a:xfrm>
            <a:off x="3075305" y="4967605"/>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2" name="矩形 71"/>
          <p:cNvSpPr/>
          <p:nvPr/>
        </p:nvSpPr>
        <p:spPr>
          <a:xfrm>
            <a:off x="3489325" y="5043170"/>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3" name="矩形 72"/>
          <p:cNvSpPr/>
          <p:nvPr/>
        </p:nvSpPr>
        <p:spPr>
          <a:xfrm>
            <a:off x="3731260" y="5202555"/>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4" name="矩形 73"/>
          <p:cNvSpPr/>
          <p:nvPr/>
        </p:nvSpPr>
        <p:spPr>
          <a:xfrm>
            <a:off x="4007485" y="5240020"/>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5" name="矩形 74"/>
          <p:cNvSpPr/>
          <p:nvPr/>
        </p:nvSpPr>
        <p:spPr>
          <a:xfrm>
            <a:off x="4208780" y="5315585"/>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6" name="矩形 75"/>
          <p:cNvSpPr/>
          <p:nvPr/>
        </p:nvSpPr>
        <p:spPr>
          <a:xfrm>
            <a:off x="4410075" y="5391150"/>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7" name="矩形 76"/>
          <p:cNvSpPr/>
          <p:nvPr/>
        </p:nvSpPr>
        <p:spPr>
          <a:xfrm>
            <a:off x="4687570" y="5466715"/>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8" name="矩形 77"/>
          <p:cNvSpPr/>
          <p:nvPr/>
        </p:nvSpPr>
        <p:spPr>
          <a:xfrm>
            <a:off x="5021580" y="5466715"/>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9" name="矩形 78"/>
          <p:cNvSpPr/>
          <p:nvPr/>
        </p:nvSpPr>
        <p:spPr>
          <a:xfrm>
            <a:off x="5316220" y="5641340"/>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0" name="矩形 79"/>
          <p:cNvSpPr/>
          <p:nvPr/>
        </p:nvSpPr>
        <p:spPr>
          <a:xfrm>
            <a:off x="5619115" y="5641340"/>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1" name="文本框 80"/>
          <p:cNvSpPr txBox="1"/>
          <p:nvPr/>
        </p:nvSpPr>
        <p:spPr>
          <a:xfrm>
            <a:off x="6045835" y="1069975"/>
            <a:ext cx="4064000" cy="368300"/>
          </a:xfrm>
          <a:prstGeom prst="rect">
            <a:avLst/>
          </a:prstGeom>
          <a:noFill/>
        </p:spPr>
        <p:txBody>
          <a:bodyPr wrap="square" rtlCol="0">
            <a:spAutoFit/>
          </a:bodyPr>
          <a:p>
            <a:r>
              <a:rPr lang="zh-CN" altLang="en-US">
                <a:latin typeface="微软雅黑" panose="020B0503020204020204" pitchFamily="34" charset="-122"/>
                <a:ea typeface="微软雅黑" panose="020B0503020204020204" pitchFamily="34" charset="-122"/>
              </a:rPr>
              <a:t>高水平</a:t>
            </a:r>
            <a:endParaRPr lang="zh-CN" altLang="en-US">
              <a:latin typeface="微软雅黑" panose="020B0503020204020204" pitchFamily="34" charset="-122"/>
              <a:ea typeface="微软雅黑" panose="020B0503020204020204" pitchFamily="34" charset="-122"/>
            </a:endParaRPr>
          </a:p>
        </p:txBody>
      </p:sp>
      <p:sp>
        <p:nvSpPr>
          <p:cNvPr id="82" name="文本框 81"/>
          <p:cNvSpPr txBox="1"/>
          <p:nvPr/>
        </p:nvSpPr>
        <p:spPr>
          <a:xfrm>
            <a:off x="5965825" y="2785110"/>
            <a:ext cx="4064000" cy="368300"/>
          </a:xfrm>
          <a:prstGeom prst="rect">
            <a:avLst/>
          </a:prstGeom>
          <a:noFill/>
        </p:spPr>
        <p:txBody>
          <a:bodyPr wrap="square" rtlCol="0">
            <a:spAutoFit/>
          </a:bodyPr>
          <a:p>
            <a:r>
              <a:rPr lang="zh-CN" altLang="en-US">
                <a:latin typeface="微软雅黑" panose="020B0503020204020204" pitchFamily="34" charset="-122"/>
                <a:ea typeface="微软雅黑" panose="020B0503020204020204" pitchFamily="34" charset="-122"/>
              </a:rPr>
              <a:t>中水平</a:t>
            </a:r>
            <a:endParaRPr lang="zh-CN" altLang="en-US">
              <a:latin typeface="微软雅黑" panose="020B0503020204020204" pitchFamily="34" charset="-122"/>
              <a:ea typeface="微软雅黑" panose="020B0503020204020204" pitchFamily="34" charset="-122"/>
            </a:endParaRPr>
          </a:p>
        </p:txBody>
      </p:sp>
      <p:sp>
        <p:nvSpPr>
          <p:cNvPr id="83" name="文本框 82"/>
          <p:cNvSpPr txBox="1"/>
          <p:nvPr/>
        </p:nvSpPr>
        <p:spPr>
          <a:xfrm>
            <a:off x="5965825" y="4722495"/>
            <a:ext cx="4064000" cy="368300"/>
          </a:xfrm>
          <a:prstGeom prst="rect">
            <a:avLst/>
          </a:prstGeom>
          <a:noFill/>
        </p:spPr>
        <p:txBody>
          <a:bodyPr wrap="square" rtlCol="0">
            <a:spAutoFit/>
          </a:bodyPr>
          <a:p>
            <a:r>
              <a:rPr lang="zh-CN" altLang="en-US">
                <a:latin typeface="微软雅黑" panose="020B0503020204020204" pitchFamily="34" charset="-122"/>
                <a:ea typeface="微软雅黑" panose="020B0503020204020204" pitchFamily="34" charset="-122"/>
              </a:rPr>
              <a:t>低水平</a:t>
            </a:r>
            <a:endParaRPr lang="zh-CN" altLang="en-US">
              <a:latin typeface="微软雅黑" panose="020B0503020204020204" pitchFamily="34" charset="-122"/>
              <a:ea typeface="微软雅黑" panose="020B0503020204020204" pitchFamily="34" charset="-122"/>
            </a:endParaRPr>
          </a:p>
        </p:txBody>
      </p:sp>
      <p:sp>
        <p:nvSpPr>
          <p:cNvPr id="84" name="文本框 83"/>
          <p:cNvSpPr txBox="1"/>
          <p:nvPr/>
        </p:nvSpPr>
        <p:spPr>
          <a:xfrm>
            <a:off x="116840" y="201295"/>
            <a:ext cx="11950065" cy="561975"/>
          </a:xfrm>
          <a:prstGeom prst="rect">
            <a:avLst/>
          </a:prstGeom>
          <a:noFill/>
        </p:spPr>
        <p:txBody>
          <a:bodyPr wrap="square" rtlCol="0">
            <a:noAutofit/>
          </a:bodyPr>
          <a:p>
            <a:r>
              <a:rPr lang="zh-CN" altLang="en-US" sz="2400">
                <a:solidFill>
                  <a:schemeClr val="bg1"/>
                </a:solidFill>
                <a:latin typeface="微软雅黑" panose="020B0503020204020204" pitchFamily="34" charset="-122"/>
                <a:ea typeface="微软雅黑" panose="020B0503020204020204" pitchFamily="34" charset="-122"/>
              </a:rPr>
              <a:t>可视化表现：追踪论文的生命力变化洞察开源项目的分化、演进与长期价值</a:t>
            </a:r>
            <a:endParaRPr lang="zh-CN" altLang="en-US" sz="2400">
              <a:solidFill>
                <a:schemeClr val="bg1"/>
              </a:solidFill>
              <a:latin typeface="微软雅黑" panose="020B0503020204020204" pitchFamily="34" charset="-122"/>
              <a:ea typeface="微软雅黑" panose="020B0503020204020204" pitchFamily="34" charset="-122"/>
            </a:endParaRPr>
          </a:p>
        </p:txBody>
      </p:sp>
      <p:sp>
        <p:nvSpPr>
          <p:cNvPr id="85" name="文本框 84"/>
          <p:cNvSpPr txBox="1"/>
          <p:nvPr/>
        </p:nvSpPr>
        <p:spPr>
          <a:xfrm>
            <a:off x="7059930" y="1123950"/>
            <a:ext cx="4521200" cy="5221605"/>
          </a:xfrm>
          <a:prstGeom prst="rect">
            <a:avLst/>
          </a:prstGeom>
          <a:noFill/>
        </p:spPr>
        <p:txBody>
          <a:bodyPr wrap="square" rtlCol="0">
            <a:noAutofit/>
          </a:bodyPr>
          <a:p>
            <a:r>
              <a:rPr lang="en-US" altLang="zh-CN" sz="1600">
                <a:solidFill>
                  <a:srgbClr val="7030A0"/>
                </a:solidFill>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600">
                <a:solidFill>
                  <a:srgbClr val="7030A0"/>
                </a:solidFill>
                <a:latin typeface="微软雅黑" panose="020B0503020204020204" pitchFamily="34" charset="-122"/>
                <a:ea typeface="微软雅黑" panose="020B0503020204020204" pitchFamily="34" charset="-122"/>
                <a:cs typeface="微软雅黑" panose="020B0503020204020204" pitchFamily="34" charset="-122"/>
              </a:rPr>
              <a:t>静态分层：建立评估基准</a:t>
            </a:r>
            <a:endParaRPr lang="en-US" altLang="zh-CN" sz="1600">
              <a:solidFill>
                <a:srgbClr val="7030A0"/>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1600">
                <a:latin typeface="微软雅黑" panose="020B0503020204020204" pitchFamily="34" charset="-122"/>
                <a:ea typeface="微软雅黑" panose="020B0503020204020204" pitchFamily="34" charset="-122"/>
                <a:cs typeface="微软雅黑" panose="020B0503020204020204" pitchFamily="34" charset="-122"/>
              </a:rPr>
              <a:t>依据</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生命力得分</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，在纵向上划分高、中、低三个明确的水平区间（红、黄、灰背景色带）。直接对应评估模型的输出结果，使使用者能对任一项目进行</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水平定位</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sz="1600">
                <a:solidFill>
                  <a:srgbClr val="7030A0"/>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600">
                <a:solidFill>
                  <a:srgbClr val="7030A0"/>
                </a:solidFill>
                <a:latin typeface="微软雅黑" panose="020B0503020204020204" pitchFamily="34" charset="-122"/>
                <a:ea typeface="微软雅黑" panose="020B0503020204020204" pitchFamily="34" charset="-122"/>
                <a:cs typeface="微软雅黑" panose="020B0503020204020204" pitchFamily="34" charset="-122"/>
              </a:rPr>
              <a:t>动态追踪：揭示演化规律</a:t>
            </a:r>
            <a:endParaRPr lang="en-US" altLang="zh-CN" sz="1600">
              <a:solidFill>
                <a:srgbClr val="7030A0"/>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1600">
                <a:latin typeface="微软雅黑" panose="020B0503020204020204" pitchFamily="34" charset="-122"/>
                <a:ea typeface="微软雅黑" panose="020B0503020204020204" pitchFamily="34" charset="-122"/>
                <a:cs typeface="微软雅黑" panose="020B0503020204020204" pitchFamily="34" charset="-122"/>
              </a:rPr>
              <a:t>用数据点代表一篇论文关联的开源项目，通过观察项目在时间轴（</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X</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轴）上的分布与走向，我们剥离出三类核心的生命周期模式：</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1600">
                <a:latin typeface="微软雅黑" panose="020B0503020204020204" pitchFamily="34" charset="-122"/>
                <a:ea typeface="微软雅黑" panose="020B0503020204020204" pitchFamily="34" charset="-122"/>
                <a:cs typeface="微软雅黑" panose="020B0503020204020204" pitchFamily="34" charset="-122"/>
              </a:rPr>
              <a:t>高水平（蓝</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）：随发表时间推移，得分显著攀升，代表</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持续活跃、价值增长</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的优质项目。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1600">
                <a:latin typeface="微软雅黑" panose="020B0503020204020204" pitchFamily="34" charset="-122"/>
                <a:ea typeface="微软雅黑" panose="020B0503020204020204" pitchFamily="34" charset="-122"/>
                <a:cs typeface="微软雅黑" panose="020B0503020204020204" pitchFamily="34" charset="-122"/>
              </a:rPr>
              <a:t>中水平（紫</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）：得分在中期区间平稳波动，代表</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基本维护、稳步发展</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的项目。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1600">
                <a:latin typeface="微软雅黑" panose="020B0503020204020204" pitchFamily="34" charset="-122"/>
                <a:ea typeface="微软雅黑" panose="020B0503020204020204" pitchFamily="34" charset="-122"/>
                <a:cs typeface="微软雅黑" panose="020B0503020204020204" pitchFamily="34" charset="-122"/>
              </a:rPr>
              <a:t>低水平（红</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）：集中在早期且得分停滞于底部，代表</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初期即停滞</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的</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僵尸仓库</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风险项目。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7" name="等腰三角形 86"/>
          <p:cNvSpPr/>
          <p:nvPr/>
        </p:nvSpPr>
        <p:spPr>
          <a:xfrm>
            <a:off x="8221345" y="3922395"/>
            <a:ext cx="75565" cy="75565"/>
          </a:xfrm>
          <a:prstGeom prst="triangle">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8" name="椭圆 87"/>
          <p:cNvSpPr/>
          <p:nvPr/>
        </p:nvSpPr>
        <p:spPr>
          <a:xfrm>
            <a:off x="8221345" y="4646930"/>
            <a:ext cx="75565" cy="80645"/>
          </a:xfrm>
          <a:prstGeom prst="ellipse">
            <a:avLst/>
          </a:prstGeom>
          <a:solidFill>
            <a:srgbClr val="7030A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9" name="矩形 88"/>
          <p:cNvSpPr/>
          <p:nvPr/>
        </p:nvSpPr>
        <p:spPr>
          <a:xfrm>
            <a:off x="8221345" y="5391150"/>
            <a:ext cx="75565" cy="75565"/>
          </a:xfrm>
          <a:prstGeom prst="rect">
            <a:avLst/>
          </a:prstGeom>
          <a:solidFill>
            <a:srgbClr val="FF000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828040" y="182245"/>
            <a:ext cx="7945755" cy="458470"/>
          </a:xfrm>
          <a:prstGeom prst="rect">
            <a:avLst/>
          </a:prstGeom>
          <a:noFill/>
        </p:spPr>
        <p:txBody>
          <a:bodyPr wrap="square" rtlCol="0">
            <a:noAutofit/>
          </a:bodyPr>
          <a:p>
            <a:r>
              <a:rPr lang="zh-CN" altLang="en-US" sz="2800">
                <a:solidFill>
                  <a:schemeClr val="bg1"/>
                </a:solidFill>
                <a:latin typeface="微软雅黑" panose="020B0503020204020204" pitchFamily="34" charset="-122"/>
                <a:ea typeface="微软雅黑" panose="020B0503020204020204" pitchFamily="34" charset="-122"/>
              </a:rPr>
              <a:t>研究方法：数据驱动与技术创新</a:t>
            </a:r>
            <a:endParaRPr lang="zh-CN" altLang="en-US" sz="2800">
              <a:solidFill>
                <a:schemeClr val="bg1"/>
              </a:solidFill>
              <a:latin typeface="微软雅黑" panose="020B0503020204020204" pitchFamily="34" charset="-122"/>
              <a:ea typeface="微软雅黑" panose="020B0503020204020204" pitchFamily="34" charset="-122"/>
            </a:endParaRPr>
          </a:p>
        </p:txBody>
      </p:sp>
      <p:sp>
        <p:nvSpPr>
          <p:cNvPr id="3" name="对角圆角矩形 2"/>
          <p:cNvSpPr/>
          <p:nvPr/>
        </p:nvSpPr>
        <p:spPr>
          <a:xfrm>
            <a:off x="296545" y="1393825"/>
            <a:ext cx="3019425" cy="5286375"/>
          </a:xfrm>
          <a:prstGeom prst="round2DiagRect">
            <a:avLst/>
          </a:prstGeom>
          <a:gradFill>
            <a:gsLst>
              <a:gs pos="0">
                <a:srgbClr val="FFF6F5"/>
              </a:gs>
              <a:gs pos="100000">
                <a:srgbClr val="EF91AE"/>
              </a:gs>
            </a:gsLst>
            <a:lin ang="5400000" scaled="1"/>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 name="文本框 3"/>
          <p:cNvSpPr txBox="1"/>
          <p:nvPr/>
        </p:nvSpPr>
        <p:spPr>
          <a:xfrm>
            <a:off x="537210" y="1635760"/>
            <a:ext cx="2821940" cy="4918075"/>
          </a:xfrm>
          <a:prstGeom prst="rect">
            <a:avLst/>
          </a:prstGeom>
          <a:noFill/>
        </p:spPr>
        <p:txBody>
          <a:bodyPr wrap="square" rtlCol="0">
            <a:noAutofit/>
          </a:bodyPr>
          <a:p>
            <a:r>
              <a:rPr lang="en-US" altLang="zh-CN"/>
              <a:t>           [JOSS</a:t>
            </a:r>
            <a:r>
              <a:rPr lang="zh-CN" altLang="en-US"/>
              <a:t>网站</a:t>
            </a:r>
            <a:r>
              <a:rPr lang="en-US" altLang="zh-CN"/>
              <a:t>]  </a:t>
            </a:r>
            <a:endParaRPr lang="en-US" altLang="zh-CN"/>
          </a:p>
          <a:p>
            <a:endParaRPr lang="en-US" altLang="zh-CN"/>
          </a:p>
          <a:p>
            <a:r>
              <a:rPr lang="en-US" altLang="zh-CN"/>
              <a:t>           (</a:t>
            </a:r>
            <a:r>
              <a:rPr lang="zh-CN" altLang="en-US"/>
              <a:t>爬虫抓取</a:t>
            </a:r>
            <a:r>
              <a:rPr lang="en-US" altLang="zh-CN"/>
              <a:t>) </a:t>
            </a:r>
            <a:endParaRPr lang="en-US" altLang="zh-CN"/>
          </a:p>
          <a:p>
            <a:endParaRPr lang="en-US" altLang="zh-CN"/>
          </a:p>
          <a:p>
            <a:r>
              <a:rPr lang="en-US" altLang="zh-CN"/>
              <a:t>[</a:t>
            </a:r>
            <a:r>
              <a:rPr lang="zh-CN" altLang="en-US"/>
              <a:t>论文元数据</a:t>
            </a:r>
            <a:r>
              <a:rPr lang="en-US" altLang="zh-CN"/>
              <a:t>+GitHub</a:t>
            </a:r>
            <a:r>
              <a:rPr lang="zh-CN" altLang="en-US"/>
              <a:t>链接</a:t>
            </a:r>
            <a:r>
              <a:rPr lang="en-US" altLang="zh-CN"/>
              <a:t>] </a:t>
            </a:r>
            <a:endParaRPr lang="en-US" altLang="zh-CN"/>
          </a:p>
          <a:p>
            <a:endParaRPr lang="en-US" altLang="zh-CN"/>
          </a:p>
          <a:p>
            <a:r>
              <a:rPr lang="en-US" altLang="zh-CN"/>
              <a:t>           (API</a:t>
            </a:r>
            <a:r>
              <a:rPr lang="zh-CN" altLang="en-US"/>
              <a:t>调用</a:t>
            </a:r>
            <a:r>
              <a:rPr lang="en-US" altLang="zh-CN"/>
              <a:t>) </a:t>
            </a:r>
            <a:endParaRPr lang="en-US" altLang="zh-CN"/>
          </a:p>
          <a:p>
            <a:endParaRPr lang="en-US" altLang="zh-CN"/>
          </a:p>
          <a:p>
            <a:r>
              <a:rPr lang="en-US" altLang="zh-CN"/>
              <a:t>     [GitHub</a:t>
            </a:r>
            <a:r>
              <a:rPr lang="zh-CN" altLang="en-US"/>
              <a:t>多维数据</a:t>
            </a:r>
            <a:r>
              <a:rPr lang="en-US" altLang="zh-CN"/>
              <a:t>]</a:t>
            </a:r>
            <a:endParaRPr lang="en-US" altLang="zh-CN"/>
          </a:p>
          <a:p>
            <a:endParaRPr lang="en-US" altLang="zh-CN"/>
          </a:p>
          <a:p>
            <a:r>
              <a:rPr lang="en-US" altLang="zh-CN"/>
              <a:t>  (</a:t>
            </a:r>
            <a:r>
              <a:rPr lang="zh-CN" altLang="en-US"/>
              <a:t>关键步骤：时间对齐</a:t>
            </a:r>
            <a:r>
              <a:rPr lang="en-US" altLang="zh-CN"/>
              <a:t>) </a:t>
            </a:r>
            <a:endParaRPr lang="en-US" altLang="zh-CN"/>
          </a:p>
          <a:p>
            <a:endParaRPr lang="en-US" altLang="zh-CN"/>
          </a:p>
          <a:p>
            <a:r>
              <a:rPr lang="en-US" altLang="zh-CN"/>
              <a:t>     [</a:t>
            </a:r>
            <a:r>
              <a:rPr lang="zh-CN" altLang="en-US"/>
              <a:t>结构化数据集</a:t>
            </a:r>
            <a:r>
              <a:rPr lang="en-US" altLang="zh-CN"/>
              <a:t>] </a:t>
            </a:r>
            <a:endParaRPr lang="en-US" altLang="zh-CN"/>
          </a:p>
          <a:p>
            <a:endParaRPr lang="en-US" altLang="zh-CN"/>
          </a:p>
          <a:p>
            <a:r>
              <a:rPr lang="en-US" altLang="zh-CN"/>
              <a:t>          (</a:t>
            </a:r>
            <a:r>
              <a:rPr lang="zh-CN" altLang="en-US"/>
              <a:t>分析模块</a:t>
            </a:r>
            <a:r>
              <a:rPr lang="en-US" altLang="zh-CN"/>
              <a:t>) </a:t>
            </a:r>
            <a:endParaRPr lang="en-US" altLang="zh-CN"/>
          </a:p>
          <a:p>
            <a:endParaRPr lang="en-US" altLang="zh-CN"/>
          </a:p>
          <a:p>
            <a:r>
              <a:rPr lang="en-US" altLang="zh-CN"/>
              <a:t>      [</a:t>
            </a:r>
            <a:r>
              <a:rPr lang="zh-CN" altLang="en-US"/>
              <a:t>可视化与报告</a:t>
            </a:r>
            <a:r>
              <a:rPr lang="en-US" altLang="zh-CN"/>
              <a:t>]</a:t>
            </a:r>
            <a:endParaRPr lang="zh-CN" altLang="en-US"/>
          </a:p>
        </p:txBody>
      </p:sp>
      <p:sp>
        <p:nvSpPr>
          <p:cNvPr id="5" name="下箭头 4"/>
          <p:cNvSpPr/>
          <p:nvPr/>
        </p:nvSpPr>
        <p:spPr>
          <a:xfrm>
            <a:off x="1823085" y="1894840"/>
            <a:ext cx="75565" cy="278130"/>
          </a:xfrm>
          <a:prstGeom prst="downArrow">
            <a:avLst/>
          </a:prstGeom>
          <a:solidFill>
            <a:srgbClr val="7C79E3"/>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下箭头 5"/>
          <p:cNvSpPr/>
          <p:nvPr/>
        </p:nvSpPr>
        <p:spPr>
          <a:xfrm>
            <a:off x="1820545" y="2521585"/>
            <a:ext cx="75565" cy="278130"/>
          </a:xfrm>
          <a:prstGeom prst="downArrow">
            <a:avLst/>
          </a:prstGeom>
          <a:solidFill>
            <a:srgbClr val="7C79E3"/>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 name="下箭头 6"/>
          <p:cNvSpPr/>
          <p:nvPr/>
        </p:nvSpPr>
        <p:spPr>
          <a:xfrm>
            <a:off x="1820545" y="3056890"/>
            <a:ext cx="75565" cy="278130"/>
          </a:xfrm>
          <a:prstGeom prst="downArrow">
            <a:avLst/>
          </a:prstGeom>
          <a:solidFill>
            <a:srgbClr val="7C79E3"/>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8" name="下箭头 7"/>
          <p:cNvSpPr/>
          <p:nvPr/>
        </p:nvSpPr>
        <p:spPr>
          <a:xfrm>
            <a:off x="1820545" y="3585845"/>
            <a:ext cx="75565" cy="278130"/>
          </a:xfrm>
          <a:prstGeom prst="downArrow">
            <a:avLst/>
          </a:prstGeom>
          <a:solidFill>
            <a:srgbClr val="7C79E3"/>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9" name="下箭头 8"/>
          <p:cNvSpPr/>
          <p:nvPr/>
        </p:nvSpPr>
        <p:spPr>
          <a:xfrm>
            <a:off x="1820545" y="4114800"/>
            <a:ext cx="75565" cy="278130"/>
          </a:xfrm>
          <a:prstGeom prst="downArrow">
            <a:avLst/>
          </a:prstGeom>
          <a:solidFill>
            <a:srgbClr val="7C79E3"/>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 name="下箭头 9"/>
          <p:cNvSpPr/>
          <p:nvPr/>
        </p:nvSpPr>
        <p:spPr>
          <a:xfrm>
            <a:off x="1820545" y="4552950"/>
            <a:ext cx="75565" cy="278130"/>
          </a:xfrm>
          <a:prstGeom prst="downArrow">
            <a:avLst/>
          </a:prstGeom>
          <a:solidFill>
            <a:srgbClr val="7C79E3"/>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1" name="下箭头 10"/>
          <p:cNvSpPr/>
          <p:nvPr/>
        </p:nvSpPr>
        <p:spPr>
          <a:xfrm>
            <a:off x="1823085" y="5196840"/>
            <a:ext cx="75565" cy="278130"/>
          </a:xfrm>
          <a:prstGeom prst="downArrow">
            <a:avLst/>
          </a:prstGeom>
          <a:solidFill>
            <a:srgbClr val="7C79E3"/>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下箭头 11"/>
          <p:cNvSpPr/>
          <p:nvPr/>
        </p:nvSpPr>
        <p:spPr>
          <a:xfrm>
            <a:off x="1823085" y="5751195"/>
            <a:ext cx="75565" cy="278130"/>
          </a:xfrm>
          <a:prstGeom prst="downArrow">
            <a:avLst/>
          </a:prstGeom>
          <a:solidFill>
            <a:srgbClr val="7C79E3"/>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文本框 12"/>
          <p:cNvSpPr txBox="1"/>
          <p:nvPr/>
        </p:nvSpPr>
        <p:spPr>
          <a:xfrm>
            <a:off x="3641725" y="961390"/>
            <a:ext cx="7915275" cy="2372995"/>
          </a:xfrm>
          <a:prstGeom prst="rect">
            <a:avLst/>
          </a:prstGeom>
          <a:noFill/>
        </p:spPr>
        <p:txBody>
          <a:bodyPr wrap="square" rtlCol="0">
            <a:noAutofit/>
          </a:bodyPr>
          <a:p>
            <a:r>
              <a:rPr lang="zh-CN" altLang="en-US" sz="2400">
                <a:solidFill>
                  <a:srgbClr val="7C79E3"/>
                </a:solidFill>
                <a:latin typeface="微软雅黑" panose="020B0503020204020204" pitchFamily="34" charset="-122"/>
                <a:ea typeface="微软雅黑" panose="020B0503020204020204" pitchFamily="34" charset="-122"/>
              </a:rPr>
              <a:t>操作流程：</a:t>
            </a:r>
            <a:endParaRPr lang="zh-CN" altLang="en-US" sz="2400">
              <a:solidFill>
                <a:srgbClr val="7C79E3"/>
              </a:solidFill>
              <a:latin typeface="微软雅黑" panose="020B0503020204020204" pitchFamily="34" charset="-122"/>
              <a:ea typeface="微软雅黑" panose="020B0503020204020204" pitchFamily="34" charset="-122"/>
            </a:endParaRPr>
          </a:p>
          <a:p>
            <a:r>
              <a:rPr lang="en-US" altLang="zh-CN">
                <a:solidFill>
                  <a:schemeClr val="tx1"/>
                </a:solidFill>
                <a:latin typeface="微软雅黑" panose="020B0503020204020204" pitchFamily="34" charset="-122"/>
                <a:ea typeface="微软雅黑" panose="020B0503020204020204" pitchFamily="34" charset="-122"/>
              </a:rPr>
              <a:t>      </a:t>
            </a:r>
            <a:r>
              <a:rPr lang="zh-CN" altLang="en-US">
                <a:solidFill>
                  <a:schemeClr val="tx1"/>
                </a:solidFill>
                <a:latin typeface="微软雅黑" panose="020B0503020204020204" pitchFamily="34" charset="-122"/>
                <a:ea typeface="微软雅黑" panose="020B0503020204020204" pitchFamily="34" charset="-122"/>
              </a:rPr>
              <a:t>构建一个从原始数据到可分析结构的端到端处理链路：流程始于从</a:t>
            </a:r>
            <a:r>
              <a:rPr lang="en-US" altLang="zh-CN">
                <a:solidFill>
                  <a:schemeClr val="tx1"/>
                </a:solidFill>
                <a:latin typeface="微软雅黑" panose="020B0503020204020204" pitchFamily="34" charset="-122"/>
                <a:ea typeface="微软雅黑" panose="020B0503020204020204" pitchFamily="34" charset="-122"/>
              </a:rPr>
              <a:t>JOSS</a:t>
            </a:r>
            <a:r>
              <a:rPr lang="zh-CN" altLang="en-US">
                <a:solidFill>
                  <a:schemeClr val="tx1"/>
                </a:solidFill>
                <a:latin typeface="微软雅黑" panose="020B0503020204020204" pitchFamily="34" charset="-122"/>
                <a:ea typeface="微软雅黑" panose="020B0503020204020204" pitchFamily="34" charset="-122"/>
              </a:rPr>
              <a:t>网站精准获取论文元数据与官方</a:t>
            </a:r>
            <a:r>
              <a:rPr lang="en-US" altLang="zh-CN">
                <a:solidFill>
                  <a:schemeClr val="tx1"/>
                </a:solidFill>
                <a:latin typeface="微软雅黑" panose="020B0503020204020204" pitchFamily="34" charset="-122"/>
                <a:ea typeface="微软雅黑" panose="020B0503020204020204" pitchFamily="34" charset="-122"/>
              </a:rPr>
              <a:t>GitHub</a:t>
            </a:r>
            <a:r>
              <a:rPr lang="zh-CN" altLang="en-US">
                <a:solidFill>
                  <a:schemeClr val="tx1"/>
                </a:solidFill>
                <a:latin typeface="微软雅黑" panose="020B0503020204020204" pitchFamily="34" charset="-122"/>
                <a:ea typeface="微软雅黑" panose="020B0503020204020204" pitchFamily="34" charset="-122"/>
              </a:rPr>
              <a:t>链接，确保分析的学术锚点；随后，通过调用</a:t>
            </a:r>
            <a:r>
              <a:rPr lang="en-US" altLang="zh-CN">
                <a:solidFill>
                  <a:schemeClr val="tx1"/>
                </a:solidFill>
                <a:latin typeface="微软雅黑" panose="020B0503020204020204" pitchFamily="34" charset="-122"/>
                <a:ea typeface="微软雅黑" panose="020B0503020204020204" pitchFamily="34" charset="-122"/>
              </a:rPr>
              <a:t>GitHub API</a:t>
            </a:r>
            <a:r>
              <a:rPr lang="zh-CN" altLang="en-US">
                <a:solidFill>
                  <a:schemeClr val="tx1"/>
                </a:solidFill>
                <a:latin typeface="微软雅黑" panose="020B0503020204020204" pitchFamily="34" charset="-122"/>
                <a:ea typeface="微软雅黑" panose="020B0503020204020204" pitchFamily="34" charset="-122"/>
              </a:rPr>
              <a:t>，系统化采集每个关联仓库的多维度动态数据，包括代码提交、社区互动与内容演进；在此之后，以论文发表日为基准，对所有仓库活动时间线进行统一对齐与清洗，从而构建出以</a:t>
            </a:r>
            <a:r>
              <a:rPr lang="en-US" altLang="zh-CN">
                <a:solidFill>
                  <a:schemeClr val="tx1"/>
                </a:solidFill>
                <a:latin typeface="微软雅黑" panose="020B0503020204020204" pitchFamily="34" charset="-122"/>
                <a:ea typeface="微软雅黑" panose="020B0503020204020204" pitchFamily="34" charset="-122"/>
              </a:rPr>
              <a:t>‘</a:t>
            </a:r>
            <a:r>
              <a:rPr lang="zh-CN" altLang="en-US">
                <a:solidFill>
                  <a:schemeClr val="tx1"/>
                </a:solidFill>
                <a:latin typeface="微软雅黑" panose="020B0503020204020204" pitchFamily="34" charset="-122"/>
                <a:ea typeface="微软雅黑" panose="020B0503020204020204" pitchFamily="34" charset="-122"/>
              </a:rPr>
              <a:t>发表后生命周期</a:t>
            </a:r>
            <a:r>
              <a:rPr lang="en-US" altLang="zh-CN">
                <a:solidFill>
                  <a:schemeClr val="tx1"/>
                </a:solidFill>
                <a:latin typeface="微软雅黑" panose="020B0503020204020204" pitchFamily="34" charset="-122"/>
                <a:ea typeface="微软雅黑" panose="020B0503020204020204" pitchFamily="34" charset="-122"/>
              </a:rPr>
              <a:t>’</a:t>
            </a:r>
            <a:r>
              <a:rPr lang="zh-CN" altLang="en-US">
                <a:solidFill>
                  <a:schemeClr val="tx1"/>
                </a:solidFill>
                <a:latin typeface="微软雅黑" panose="020B0503020204020204" pitchFamily="34" charset="-122"/>
                <a:ea typeface="微软雅黑" panose="020B0503020204020204" pitchFamily="34" charset="-122"/>
              </a:rPr>
              <a:t>为标尺的结构化数据集，这一流程最终为后续的模型计算与可视化呈现提供了标准化、可比较的数据基础，是整个评估体系的可靠基石。</a:t>
            </a: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3592195" y="3863975"/>
            <a:ext cx="7964805" cy="2076450"/>
          </a:xfrm>
          <a:prstGeom prst="rect">
            <a:avLst/>
          </a:prstGeom>
          <a:noFill/>
        </p:spPr>
        <p:txBody>
          <a:bodyPr wrap="square" rtlCol="0">
            <a:noAutofit/>
          </a:bodyPr>
          <a:p>
            <a:r>
              <a:rPr lang="zh-CN" altLang="en-US" sz="2400">
                <a:solidFill>
                  <a:srgbClr val="7C79E3"/>
                </a:solidFill>
                <a:latin typeface="微软雅黑" panose="020B0503020204020204" pitchFamily="34" charset="-122"/>
                <a:ea typeface="微软雅黑" panose="020B0503020204020204" pitchFamily="34" charset="-122"/>
              </a:rPr>
              <a:t>运用技术：</a:t>
            </a:r>
            <a:r>
              <a:rPr lang="en-US" altLang="zh-CN" sz="2400">
                <a:solidFill>
                  <a:srgbClr val="7C79E3"/>
                </a:solidFill>
                <a:latin typeface="微软雅黑" panose="020B0503020204020204" pitchFamily="34" charset="-122"/>
                <a:ea typeface="微软雅黑" panose="020B0503020204020204" pitchFamily="34" charset="-122"/>
              </a:rPr>
              <a:t> </a:t>
            </a:r>
            <a:r>
              <a:rPr lang="zh-CN" altLang="en-US" sz="2400">
                <a:solidFill>
                  <a:srgbClr val="7C79E3"/>
                </a:solidFill>
                <a:latin typeface="微软雅黑" panose="020B0503020204020204" pitchFamily="34" charset="-122"/>
                <a:ea typeface="微软雅黑" panose="020B0503020204020204" pitchFamily="34" charset="-122"/>
              </a:rPr>
              <a:t>基于时序分析的活跃度趋势预测</a:t>
            </a:r>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chemeClr val="tx1"/>
              </a:solidFill>
              <a:latin typeface="微软雅黑" panose="020B0503020204020204" pitchFamily="34" charset="-122"/>
              <a:ea typeface="微软雅黑" panose="020B0503020204020204" pitchFamily="34" charset="-122"/>
            </a:endParaRPr>
          </a:p>
          <a:p>
            <a:r>
              <a:rPr lang="en-US" altLang="zh-CN" sz="1600">
                <a:solidFill>
                  <a:schemeClr val="tx1"/>
                </a:solidFill>
                <a:latin typeface="微软雅黑" panose="020B0503020204020204" pitchFamily="34" charset="-122"/>
                <a:ea typeface="微软雅黑" panose="020B0503020204020204" pitchFamily="34" charset="-122"/>
              </a:rPr>
              <a:t>    </a:t>
            </a:r>
            <a:r>
              <a:rPr lang="zh-CN" altLang="en-US" sz="1600">
                <a:solidFill>
                  <a:schemeClr val="tx1"/>
                </a:solidFill>
                <a:latin typeface="微软雅黑" panose="020B0503020204020204" pitchFamily="34" charset="-122"/>
                <a:ea typeface="微软雅黑" panose="020B0503020204020204" pitchFamily="34" charset="-122"/>
              </a:rPr>
              <a:t>应用滑动平均与趋势拟合算法，对以论文发表日为基准对齐的提交频率等时间序列数据进行平滑处理，并拟合其长期趋势线。此方法能有效过滤短期波动噪音，揭示项目活跃度的真实演变方向。基于此可以对项目未来</a:t>
            </a:r>
            <a:r>
              <a:rPr lang="en-US" altLang="zh-CN" sz="1600">
                <a:solidFill>
                  <a:schemeClr val="tx1"/>
                </a:solidFill>
                <a:latin typeface="微软雅黑" panose="020B0503020204020204" pitchFamily="34" charset="-122"/>
                <a:ea typeface="微软雅黑" panose="020B0503020204020204" pitchFamily="34" charset="-122"/>
              </a:rPr>
              <a:t>6</a:t>
            </a:r>
            <a:r>
              <a:rPr lang="zh-CN" altLang="en-US" sz="1600">
                <a:solidFill>
                  <a:schemeClr val="tx1"/>
                </a:solidFill>
                <a:latin typeface="微软雅黑" panose="020B0503020204020204" pitchFamily="34" charset="-122"/>
                <a:ea typeface="微软雅黑" panose="020B0503020204020204" pitchFamily="34" charset="-122"/>
              </a:rPr>
              <a:t>个月的活力走势进行预测，实现从描述现状到预警潜在</a:t>
            </a:r>
            <a:r>
              <a:rPr lang="en-US" altLang="zh-CN" sz="1600">
                <a:solidFill>
                  <a:schemeClr val="tx1"/>
                </a:solidFill>
                <a:latin typeface="微软雅黑" panose="020B0503020204020204" pitchFamily="34" charset="-122"/>
                <a:ea typeface="微软雅黑" panose="020B0503020204020204" pitchFamily="34" charset="-122"/>
              </a:rPr>
              <a:t>“</a:t>
            </a:r>
            <a:r>
              <a:rPr lang="zh-CN" altLang="en-US" sz="1600">
                <a:solidFill>
                  <a:schemeClr val="tx1"/>
                </a:solidFill>
                <a:latin typeface="微软雅黑" panose="020B0503020204020204" pitchFamily="34" charset="-122"/>
                <a:ea typeface="微软雅黑" panose="020B0503020204020204" pitchFamily="34" charset="-122"/>
              </a:rPr>
              <a:t>僵尸化</a:t>
            </a:r>
            <a:r>
              <a:rPr lang="en-US" altLang="zh-CN" sz="1600">
                <a:solidFill>
                  <a:schemeClr val="tx1"/>
                </a:solidFill>
                <a:latin typeface="微软雅黑" panose="020B0503020204020204" pitchFamily="34" charset="-122"/>
                <a:ea typeface="微软雅黑" panose="020B0503020204020204" pitchFamily="34" charset="-122"/>
              </a:rPr>
              <a:t>”</a:t>
            </a:r>
            <a:r>
              <a:rPr lang="zh-CN" altLang="en-US" sz="1600">
                <a:solidFill>
                  <a:schemeClr val="tx1"/>
                </a:solidFill>
                <a:latin typeface="微软雅黑" panose="020B0503020204020204" pitchFamily="34" charset="-122"/>
                <a:ea typeface="微软雅黑" panose="020B0503020204020204" pitchFamily="34" charset="-122"/>
              </a:rPr>
              <a:t>风险的跨越，为开发者选型和项目干预提供前瞻性洞察。</a:t>
            </a:r>
            <a:endParaRPr lang="zh-CN" altLang="en-US" sz="1600">
              <a:solidFill>
                <a:schemeClr val="tx1"/>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a:p>
            <a:endParaRPr lang="zh-CN" altLang="en-US" sz="2400">
              <a:solidFill>
                <a:srgbClr val="7C79E3"/>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F35B0BEE-F18A-47BB-8FCB-E00DA2F2635D-4" descr="C:/Users/Lenovo/AppData/Local/Temp/wpp.PClITvwpp"/>
          <p:cNvPicPr>
            <a:picLocks noChangeAspect="1"/>
          </p:cNvPicPr>
          <p:nvPr/>
        </p:nvPicPr>
        <p:blipFill>
          <a:blip r:embed="rId1"/>
          <a:stretch>
            <a:fillRect/>
          </a:stretch>
        </p:blipFill>
        <p:spPr>
          <a:xfrm>
            <a:off x="749935" y="855980"/>
            <a:ext cx="10668000" cy="5133975"/>
          </a:xfrm>
          <a:prstGeom prst="rect">
            <a:avLst/>
          </a:prstGeom>
        </p:spPr>
      </p:pic>
      <p:sp>
        <p:nvSpPr>
          <p:cNvPr id="3" name="文本框 2"/>
          <p:cNvSpPr txBox="1"/>
          <p:nvPr/>
        </p:nvSpPr>
        <p:spPr>
          <a:xfrm>
            <a:off x="3891280" y="3737610"/>
            <a:ext cx="4525645" cy="835660"/>
          </a:xfrm>
          <a:prstGeom prst="rect">
            <a:avLst/>
          </a:prstGeom>
          <a:noFill/>
        </p:spPr>
        <p:txBody>
          <a:bodyPr wrap="square" rtlCol="0">
            <a:no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2800" dirty="0">
                <a:solidFill>
                  <a:srgbClr val="7C79E3"/>
                </a:solidFill>
                <a:sym typeface="+mn-ea"/>
              </a:rPr>
              <a:t>项目意义与未来发展期望</a:t>
            </a:r>
            <a:endParaRPr kumimoji="0" lang="zh-CN" altLang="en-US" sz="2800" b="0" i="0" u="none" strike="noStrike" kern="1200" cap="none" spc="0" normalizeH="0" baseline="0" noProof="0" dirty="0">
              <a:ln>
                <a:noFill/>
              </a:ln>
              <a:solidFill>
                <a:srgbClr val="7C79E3"/>
              </a:solidFill>
              <a:effectLst/>
              <a:uLnTx/>
              <a:uFillTx/>
              <a:latin typeface="微软雅黑 Light" panose="020B0502040204020203" pitchFamily="34" charset="-122"/>
              <a:ea typeface="微软雅黑 Light" panose="020B0502040204020203" pitchFamily="34" charset="-122"/>
              <a:sym typeface="+mn-ea"/>
            </a:endParaRPr>
          </a:p>
        </p:txBody>
      </p:sp>
      <p:sp>
        <p:nvSpPr>
          <p:cNvPr id="6" name="矩形: 圆角 5"/>
          <p:cNvSpPr/>
          <p:nvPr/>
        </p:nvSpPr>
        <p:spPr>
          <a:xfrm>
            <a:off x="3775906" y="2428696"/>
            <a:ext cx="4640188" cy="1004558"/>
          </a:xfrm>
          <a:prstGeom prst="roundRect">
            <a:avLst>
              <a:gd name="adj" fmla="val 50000"/>
            </a:avLst>
          </a:prstGeom>
          <a:solidFill>
            <a:schemeClr val="bg1"/>
          </a:solidFill>
          <a:ln>
            <a:solidFill>
              <a:srgbClr val="68B7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8B7E1"/>
              </a:solidFill>
            </a:endParaRPr>
          </a:p>
        </p:txBody>
      </p:sp>
      <p:sp>
        <p:nvSpPr>
          <p:cNvPr id="9" name="文本框 8"/>
          <p:cNvSpPr txBox="1"/>
          <p:nvPr/>
        </p:nvSpPr>
        <p:spPr>
          <a:xfrm>
            <a:off x="4381574" y="2376977"/>
            <a:ext cx="3428852" cy="110680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6600" dirty="0">
                <a:solidFill>
                  <a:srgbClr val="7C79E3"/>
                </a:solidFill>
                <a:latin typeface="微软雅黑" panose="020B0503020204020204" pitchFamily="34" charset="-122"/>
                <a:ea typeface="微软雅黑" panose="020B0503020204020204" pitchFamily="34" charset="-122"/>
              </a:rPr>
              <a:t>PART 3</a:t>
            </a:r>
            <a:endParaRPr lang="en-US" altLang="zh-CN" sz="6600" dirty="0">
              <a:solidFill>
                <a:srgbClr val="7C79E3"/>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3576605" y="3951671"/>
            <a:ext cx="5038791" cy="156067"/>
            <a:chOff x="3891126" y="3631108"/>
            <a:chExt cx="5038791" cy="156067"/>
          </a:xfrm>
        </p:grpSpPr>
        <p:sp>
          <p:nvSpPr>
            <p:cNvPr id="8" name="椭圆 7"/>
            <p:cNvSpPr/>
            <p:nvPr/>
          </p:nvSpPr>
          <p:spPr>
            <a:xfrm>
              <a:off x="3891126" y="3631108"/>
              <a:ext cx="156067" cy="156067"/>
            </a:xfrm>
            <a:prstGeom prst="ellipse">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8773850" y="3631108"/>
              <a:ext cx="156067" cy="156067"/>
            </a:xfrm>
            <a:prstGeom prst="ellipse">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667885" y="160020"/>
            <a:ext cx="2453640" cy="490855"/>
          </a:xfrm>
          <a:prstGeom prst="rect">
            <a:avLst/>
          </a:prstGeom>
          <a:noFill/>
        </p:spPr>
        <p:txBody>
          <a:bodyPr wrap="square" lIns="0" rtlCol="0">
            <a:noAutofit/>
          </a:bodyPr>
          <a:lstStyle>
            <a:defPPr>
              <a:defRPr lang="zh-CN"/>
            </a:defPPr>
            <a:lvl1pPr marL="342900" marR="0" lvl="0" indent="-342900" algn="dist" fontAlgn="auto">
              <a:lnSpc>
                <a:spcPct val="100000"/>
              </a:lnSpc>
              <a:spcBef>
                <a:spcPts val="0"/>
              </a:spcBef>
              <a:spcAft>
                <a:spcPts val="0"/>
              </a:spcAft>
              <a:buClrTx/>
              <a:buSzTx/>
              <a:buFont typeface="Arial" panose="020B0604020202020204" pitchFamily="34" charset="0"/>
              <a:buChar char="•"/>
              <a:defRPr kumimoji="0" sz="2400" b="0" i="0" u="none" strike="noStrike" cap="none" spc="0" normalizeH="0" baseline="0">
                <a:ln>
                  <a:noFill/>
                </a:ln>
                <a:solidFill>
                  <a:schemeClr val="bg1"/>
                </a:solidFill>
                <a:effectLst/>
                <a:uLnTx/>
                <a:uFillTx/>
                <a:latin typeface="微软雅黑 Light" panose="020B0502040204020203" pitchFamily="34" charset="-122"/>
                <a:ea typeface="微软雅黑 Light" panose="020B0502040204020203" pitchFamily="34" charset="-122"/>
              </a:defRPr>
            </a:lvl1pPr>
          </a:lstStyle>
          <a:p>
            <a:r>
              <a:rPr lang="zh-CN" altLang="en-US" dirty="0">
                <a:latin typeface="微软雅黑" panose="020B0503020204020204" pitchFamily="34" charset="-122"/>
                <a:ea typeface="微软雅黑" panose="020B0503020204020204" pitchFamily="34" charset="-122"/>
              </a:rPr>
              <a:t>项目意义</a:t>
            </a:r>
            <a:endParaRPr lang="zh-CN" altLang="en-US" dirty="0">
              <a:latin typeface="微软雅黑" panose="020B0503020204020204" pitchFamily="34" charset="-122"/>
              <a:ea typeface="微软雅黑" panose="020B0503020204020204" pitchFamily="34" charset="-122"/>
            </a:endParaRPr>
          </a:p>
        </p:txBody>
      </p:sp>
      <p:sp>
        <p:nvSpPr>
          <p:cNvPr id="31" name="矩形 30"/>
          <p:cNvSpPr/>
          <p:nvPr>
            <p:custDataLst>
              <p:tags r:id="rId1"/>
            </p:custDataLst>
          </p:nvPr>
        </p:nvSpPr>
        <p:spPr>
          <a:xfrm>
            <a:off x="569708" y="1785073"/>
            <a:ext cx="5006749" cy="443229"/>
          </a:xfrm>
          <a:prstGeom prst="rect">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solidFill>
                <a:schemeClr val="bg1"/>
              </a:solidFill>
              <a:latin typeface="微软雅黑 Light" panose="020B0502040204020203" pitchFamily="34" charset="-122"/>
              <a:ea typeface="微软雅黑 Light" panose="020B0502040204020203" pitchFamily="34" charset="-122"/>
            </a:endParaRPr>
          </a:p>
        </p:txBody>
      </p:sp>
      <p:sp>
        <p:nvSpPr>
          <p:cNvPr id="33" name="矩形 32"/>
          <p:cNvSpPr/>
          <p:nvPr>
            <p:custDataLst>
              <p:tags r:id="rId2"/>
            </p:custDataLst>
          </p:nvPr>
        </p:nvSpPr>
        <p:spPr>
          <a:xfrm>
            <a:off x="569708" y="3955503"/>
            <a:ext cx="5006749" cy="443229"/>
          </a:xfrm>
          <a:prstGeom prst="rect">
            <a:avLst/>
          </a:prstGeom>
          <a:solidFill>
            <a:srgbClr val="2B30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solidFill>
                <a:schemeClr val="bg1"/>
              </a:solidFill>
              <a:latin typeface="微软雅黑 Light" panose="020B0502040204020203" pitchFamily="34" charset="-122"/>
              <a:ea typeface="微软雅黑 Light" panose="020B0502040204020203" pitchFamily="34" charset="-122"/>
            </a:endParaRPr>
          </a:p>
        </p:txBody>
      </p:sp>
      <p:sp>
        <p:nvSpPr>
          <p:cNvPr id="37" name="矩形 36"/>
          <p:cNvSpPr/>
          <p:nvPr>
            <p:custDataLst>
              <p:tags r:id="rId3"/>
            </p:custDataLst>
          </p:nvPr>
        </p:nvSpPr>
        <p:spPr>
          <a:xfrm>
            <a:off x="6541248" y="1774278"/>
            <a:ext cx="5006749" cy="443229"/>
          </a:xfrm>
          <a:prstGeom prst="rect">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solidFill>
                <a:schemeClr val="bg1"/>
              </a:solidFill>
              <a:latin typeface="微软雅黑 Light" panose="020B0502040204020203" pitchFamily="34" charset="-122"/>
              <a:ea typeface="微软雅黑 Light" panose="020B0502040204020203" pitchFamily="34" charset="-122"/>
            </a:endParaRPr>
          </a:p>
        </p:txBody>
      </p:sp>
      <p:sp>
        <p:nvSpPr>
          <p:cNvPr id="39" name="矩形 38"/>
          <p:cNvSpPr/>
          <p:nvPr>
            <p:custDataLst>
              <p:tags r:id="rId4"/>
            </p:custDataLst>
          </p:nvPr>
        </p:nvSpPr>
        <p:spPr>
          <a:xfrm>
            <a:off x="6541248" y="3944708"/>
            <a:ext cx="5006749" cy="443229"/>
          </a:xfrm>
          <a:prstGeom prst="rect">
            <a:avLst/>
          </a:prstGeom>
          <a:solidFill>
            <a:srgbClr val="2B30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a:solidFill>
                <a:schemeClr val="bg1"/>
              </a:solidFill>
              <a:latin typeface="微软雅黑 Light" panose="020B0502040204020203" pitchFamily="34" charset="-122"/>
              <a:ea typeface="微软雅黑 Light" panose="020B0502040204020203" pitchFamily="34" charset="-122"/>
            </a:endParaRPr>
          </a:p>
        </p:txBody>
      </p:sp>
      <p:sp>
        <p:nvSpPr>
          <p:cNvPr id="41" name="文本框 20"/>
          <p:cNvSpPr txBox="1"/>
          <p:nvPr>
            <p:custDataLst>
              <p:tags r:id="rId5"/>
            </p:custDataLst>
          </p:nvPr>
        </p:nvSpPr>
        <p:spPr>
          <a:xfrm flipH="1">
            <a:off x="1789430" y="1784985"/>
            <a:ext cx="2878455" cy="450215"/>
          </a:xfrm>
          <a:prstGeom prst="rect">
            <a:avLst/>
          </a:prstGeom>
          <a:noFill/>
          <a:ln w="9525">
            <a:noFill/>
            <a:miter/>
          </a:ln>
          <a:effectLst>
            <a:outerShdw sx="999" sy="999" algn="ctr" rotWithShape="0">
              <a:srgbClr val="000000"/>
            </a:outerShdw>
          </a:effectLst>
        </p:spPr>
        <p:txBody>
          <a:bodyPr wrap="square" anchor="t">
            <a:noAutofit/>
          </a:bodyPr>
          <a:lstStyle/>
          <a:p>
            <a:pPr lvl="0" algn="just" fontAlgn="auto">
              <a:lnSpc>
                <a:spcPct val="120000"/>
              </a:lnSpc>
            </a:pPr>
            <a:r>
              <a:rPr lang="zh-CN" altLang="en-US" sz="2000">
                <a:solidFill>
                  <a:schemeClr val="bg1"/>
                </a:solidFill>
                <a:latin typeface="微软雅黑" panose="020B0503020204020204" pitchFamily="34" charset="-122"/>
                <a:ea typeface="微软雅黑" panose="020B0503020204020204" pitchFamily="34" charset="-122"/>
                <a:sym typeface="Arial" panose="020B0604020202020204" pitchFamily="34" charset="0"/>
              </a:rPr>
              <a:t>为开发者提供更多选择</a:t>
            </a:r>
            <a:endParaRPr lang="zh-CN" altLang="en-US" sz="200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3" name="文本框 22"/>
          <p:cNvSpPr txBox="1"/>
          <p:nvPr>
            <p:custDataLst>
              <p:tags r:id="rId6"/>
            </p:custDataLst>
          </p:nvPr>
        </p:nvSpPr>
        <p:spPr>
          <a:xfrm flipH="1">
            <a:off x="1744980" y="2235200"/>
            <a:ext cx="3436620" cy="1024255"/>
          </a:xfrm>
          <a:prstGeom prst="rect">
            <a:avLst/>
          </a:prstGeom>
          <a:noFill/>
          <a:ln w="9525">
            <a:noFill/>
            <a:miter/>
          </a:ln>
          <a:effectLst>
            <a:outerShdw sx="999" sy="999" algn="ctr" rotWithShape="0">
              <a:srgbClr val="000000"/>
            </a:outerShdw>
          </a:effectLst>
        </p:spPr>
        <p:txBody>
          <a:bodyPr wrap="square" anchor="t">
            <a:noAutofit/>
          </a:bodyPr>
          <a:lstStyle/>
          <a:p>
            <a:pPr lvl="0" algn="just" fontAlgn="auto">
              <a:lnSpc>
                <a:spcPct val="120000"/>
              </a:lnSpc>
            </a:pPr>
            <a:r>
              <a:rPr lang="en-US" altLang="zh-CN"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  </a:t>
            </a:r>
            <a:r>
              <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帮助开发者快速找到</a:t>
            </a:r>
            <a:r>
              <a:rPr lang="en-US" altLang="zh-CN"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a:t>
            </a:r>
            <a:r>
              <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发表后依然在持续优化</a:t>
            </a:r>
            <a:r>
              <a:rPr lang="en-US" altLang="zh-CN"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a:t>
            </a:r>
            <a:r>
              <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的高质量开源项目，避免踩坑长期不更新或者无法查询的</a:t>
            </a:r>
            <a:r>
              <a:rPr lang="en-US" altLang="zh-CN"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a:t>
            </a:r>
            <a:r>
              <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僵尸仓库</a:t>
            </a:r>
            <a:r>
              <a:rPr lang="en-US" altLang="zh-CN"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a:t>
            </a:r>
            <a:r>
              <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a:t>
            </a:r>
            <a:endPar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endParaRPr>
          </a:p>
        </p:txBody>
      </p:sp>
      <p:sp>
        <p:nvSpPr>
          <p:cNvPr id="45" name="文本框 20"/>
          <p:cNvSpPr txBox="1"/>
          <p:nvPr>
            <p:custDataLst>
              <p:tags r:id="rId7"/>
            </p:custDataLst>
          </p:nvPr>
        </p:nvSpPr>
        <p:spPr>
          <a:xfrm flipH="1">
            <a:off x="1907540" y="3944620"/>
            <a:ext cx="3093720" cy="443865"/>
          </a:xfrm>
          <a:prstGeom prst="rect">
            <a:avLst/>
          </a:prstGeom>
          <a:noFill/>
          <a:ln w="9525">
            <a:noFill/>
            <a:miter/>
          </a:ln>
          <a:effectLst>
            <a:outerShdw sx="999" sy="999" algn="ctr" rotWithShape="0">
              <a:srgbClr val="000000"/>
            </a:outerShdw>
          </a:effectLst>
        </p:spPr>
        <p:txBody>
          <a:bodyPr wrap="square" anchor="t">
            <a:noAutofit/>
          </a:bodyPr>
          <a:lstStyle/>
          <a:p>
            <a:pPr lvl="0" algn="just" fontAlgn="auto">
              <a:lnSpc>
                <a:spcPct val="120000"/>
              </a:lnSpc>
            </a:pPr>
            <a:r>
              <a:rPr lang="zh-CN" altLang="en-US" sz="2000">
                <a:solidFill>
                  <a:schemeClr val="bg1"/>
                </a:solidFill>
                <a:latin typeface="微软雅黑 Light" panose="020B0502040204020203" pitchFamily="34" charset="-122"/>
                <a:ea typeface="微软雅黑 Light" panose="020B0502040204020203" pitchFamily="34" charset="-122"/>
                <a:sym typeface="Arial" panose="020B0604020202020204" pitchFamily="34" charset="0"/>
              </a:rPr>
              <a:t>助力开源项目成长 </a:t>
            </a:r>
            <a:endParaRPr lang="zh-CN" altLang="en-US" sz="2000">
              <a:solidFill>
                <a:schemeClr val="bg1"/>
              </a:solidFill>
              <a:latin typeface="微软雅黑 Light" panose="020B0502040204020203" pitchFamily="34" charset="-122"/>
              <a:ea typeface="微软雅黑 Light" panose="020B0502040204020203" pitchFamily="34" charset="-122"/>
              <a:sym typeface="Arial" panose="020B0604020202020204" pitchFamily="34" charset="0"/>
            </a:endParaRPr>
          </a:p>
        </p:txBody>
      </p:sp>
      <p:sp>
        <p:nvSpPr>
          <p:cNvPr id="47" name="文本框 22"/>
          <p:cNvSpPr txBox="1"/>
          <p:nvPr>
            <p:custDataLst>
              <p:tags r:id="rId8"/>
            </p:custDataLst>
          </p:nvPr>
        </p:nvSpPr>
        <p:spPr>
          <a:xfrm flipH="1">
            <a:off x="2025015" y="4486275"/>
            <a:ext cx="3305175" cy="1145540"/>
          </a:xfrm>
          <a:prstGeom prst="rect">
            <a:avLst/>
          </a:prstGeom>
          <a:noFill/>
          <a:ln w="9525">
            <a:noFill/>
            <a:miter/>
          </a:ln>
          <a:effectLst>
            <a:outerShdw sx="999" sy="999" algn="ctr" rotWithShape="0">
              <a:srgbClr val="000000"/>
            </a:outerShdw>
          </a:effectLst>
        </p:spPr>
        <p:txBody>
          <a:bodyPr wrap="square" anchor="t">
            <a:noAutofit/>
          </a:bodyPr>
          <a:lstStyle/>
          <a:p>
            <a:pPr lvl="0" algn="just" fontAlgn="auto">
              <a:lnSpc>
                <a:spcPct val="120000"/>
              </a:lnSpc>
            </a:pPr>
            <a:r>
              <a:rPr lang="en-US" altLang="zh-CN"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  </a:t>
            </a:r>
            <a:r>
              <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通过数据反馈，激励论文作者持续维护项目，提升开源生态的整体质量。</a:t>
            </a:r>
            <a:endPar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endParaRPr>
          </a:p>
        </p:txBody>
      </p:sp>
      <p:sp>
        <p:nvSpPr>
          <p:cNvPr id="49" name="文本框 48"/>
          <p:cNvSpPr txBox="1"/>
          <p:nvPr>
            <p:custDataLst>
              <p:tags r:id="rId9"/>
            </p:custDataLst>
          </p:nvPr>
        </p:nvSpPr>
        <p:spPr>
          <a:xfrm flipH="1">
            <a:off x="7927340" y="1773555"/>
            <a:ext cx="2803525" cy="461645"/>
          </a:xfrm>
          <a:prstGeom prst="rect">
            <a:avLst/>
          </a:prstGeom>
          <a:noFill/>
          <a:ln w="9525">
            <a:noFill/>
            <a:miter/>
          </a:ln>
          <a:effectLst>
            <a:outerShdw sx="999" sy="999" algn="ctr" rotWithShape="0">
              <a:srgbClr val="000000"/>
            </a:outerShdw>
          </a:effectLst>
        </p:spPr>
        <p:txBody>
          <a:bodyPr wrap="square" anchor="t">
            <a:noAutofit/>
          </a:bodyPr>
          <a:lstStyle/>
          <a:p>
            <a:pPr lvl="0" algn="just" fontAlgn="auto">
              <a:lnSpc>
                <a:spcPct val="120000"/>
              </a:lnSpc>
            </a:pPr>
            <a:r>
              <a:rPr lang="zh-CN" altLang="en-US" sz="2000" dirty="0">
                <a:solidFill>
                  <a:schemeClr val="bg1"/>
                </a:solidFill>
                <a:latin typeface="微软雅黑 Light" panose="020B0502040204020203" pitchFamily="34" charset="-122"/>
                <a:ea typeface="微软雅黑 Light" panose="020B0502040204020203" pitchFamily="34" charset="-122"/>
                <a:sym typeface="Arial" panose="020B0604020202020204" pitchFamily="34" charset="0"/>
              </a:rPr>
              <a:t>为学术评审提供参考</a:t>
            </a:r>
            <a:endParaRPr lang="zh-CN" altLang="en-US" sz="2000" dirty="0">
              <a:solidFill>
                <a:schemeClr val="bg1"/>
              </a:solidFill>
              <a:latin typeface="微软雅黑 Light" panose="020B0502040204020203" pitchFamily="34" charset="-122"/>
              <a:ea typeface="微软雅黑 Light" panose="020B0502040204020203" pitchFamily="34" charset="-122"/>
              <a:sym typeface="Arial" panose="020B0604020202020204" pitchFamily="34" charset="0"/>
            </a:endParaRPr>
          </a:p>
        </p:txBody>
      </p:sp>
      <p:sp>
        <p:nvSpPr>
          <p:cNvPr id="51" name="文本框 50"/>
          <p:cNvSpPr txBox="1"/>
          <p:nvPr>
            <p:custDataLst>
              <p:tags r:id="rId10"/>
            </p:custDataLst>
          </p:nvPr>
        </p:nvSpPr>
        <p:spPr>
          <a:xfrm flipH="1">
            <a:off x="7995920" y="2313940"/>
            <a:ext cx="3510280" cy="906780"/>
          </a:xfrm>
          <a:prstGeom prst="rect">
            <a:avLst/>
          </a:prstGeom>
          <a:noFill/>
          <a:ln w="9525">
            <a:noFill/>
            <a:miter/>
          </a:ln>
          <a:effectLst>
            <a:outerShdw sx="999" sy="999" algn="ctr" rotWithShape="0">
              <a:srgbClr val="000000"/>
            </a:outerShdw>
          </a:effectLst>
        </p:spPr>
        <p:txBody>
          <a:bodyPr wrap="square" anchor="t">
            <a:noAutofit/>
          </a:bodyPr>
          <a:lstStyle/>
          <a:p>
            <a:pPr lvl="0" algn="just" fontAlgn="auto">
              <a:lnSpc>
                <a:spcPct val="120000"/>
              </a:lnSpc>
            </a:pPr>
            <a:r>
              <a:rPr lang="en-US" altLang="zh-CN"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   </a:t>
            </a:r>
            <a:r>
              <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为论文评审方提供量化工具，评估论文代码的长期价值，而不仅仅是依靠其开源性给出评价。</a:t>
            </a:r>
            <a:endPar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endParaRPr>
          </a:p>
        </p:txBody>
      </p:sp>
      <p:sp>
        <p:nvSpPr>
          <p:cNvPr id="53" name="文本框 20"/>
          <p:cNvSpPr txBox="1"/>
          <p:nvPr>
            <p:custDataLst>
              <p:tags r:id="rId11"/>
            </p:custDataLst>
          </p:nvPr>
        </p:nvSpPr>
        <p:spPr>
          <a:xfrm flipH="1">
            <a:off x="7927340" y="3943985"/>
            <a:ext cx="2988945" cy="443230"/>
          </a:xfrm>
          <a:prstGeom prst="rect">
            <a:avLst/>
          </a:prstGeom>
          <a:noFill/>
          <a:ln w="9525">
            <a:noFill/>
            <a:miter/>
          </a:ln>
          <a:effectLst>
            <a:outerShdw sx="999" sy="999" algn="ctr" rotWithShape="0">
              <a:srgbClr val="000000"/>
            </a:outerShdw>
          </a:effectLst>
        </p:spPr>
        <p:txBody>
          <a:bodyPr wrap="square" anchor="t">
            <a:noAutofit/>
          </a:bodyPr>
          <a:lstStyle/>
          <a:p>
            <a:pPr lvl="0" algn="just" fontAlgn="auto">
              <a:lnSpc>
                <a:spcPct val="120000"/>
              </a:lnSpc>
            </a:pPr>
            <a:r>
              <a:rPr lang="zh-CN" altLang="en-US" sz="2000">
                <a:solidFill>
                  <a:schemeClr val="bg1"/>
                </a:solidFill>
                <a:latin typeface="微软雅黑 Light" panose="020B0502040204020203" pitchFamily="34" charset="-122"/>
                <a:ea typeface="微软雅黑 Light" panose="020B0502040204020203" pitchFamily="34" charset="-122"/>
                <a:sym typeface="Arial" panose="020B0604020202020204" pitchFamily="34" charset="0"/>
              </a:rPr>
              <a:t>优化开源生态资源配置 </a:t>
            </a:r>
            <a:endParaRPr lang="zh-CN" altLang="en-US" sz="2000">
              <a:solidFill>
                <a:schemeClr val="bg1"/>
              </a:solidFill>
              <a:latin typeface="微软雅黑 Light" panose="020B0502040204020203" pitchFamily="34" charset="-122"/>
              <a:ea typeface="微软雅黑 Light" panose="020B0502040204020203" pitchFamily="34" charset="-122"/>
              <a:sym typeface="Arial" panose="020B0604020202020204" pitchFamily="34" charset="0"/>
            </a:endParaRPr>
          </a:p>
        </p:txBody>
      </p:sp>
      <p:sp>
        <p:nvSpPr>
          <p:cNvPr id="55" name="文本框 22"/>
          <p:cNvSpPr txBox="1"/>
          <p:nvPr>
            <p:custDataLst>
              <p:tags r:id="rId12"/>
            </p:custDataLst>
          </p:nvPr>
        </p:nvSpPr>
        <p:spPr>
          <a:xfrm flipH="1">
            <a:off x="8335645" y="4475480"/>
            <a:ext cx="3102610" cy="924560"/>
          </a:xfrm>
          <a:prstGeom prst="rect">
            <a:avLst/>
          </a:prstGeom>
          <a:noFill/>
          <a:ln w="9525">
            <a:noFill/>
            <a:miter/>
          </a:ln>
          <a:effectLst>
            <a:outerShdw sx="999" sy="999" algn="ctr" rotWithShape="0">
              <a:srgbClr val="000000"/>
            </a:outerShdw>
          </a:effectLst>
        </p:spPr>
        <p:txBody>
          <a:bodyPr wrap="square" anchor="t">
            <a:noAutofit/>
          </a:bodyPr>
          <a:lstStyle/>
          <a:p>
            <a:pPr lvl="0" algn="just" fontAlgn="auto">
              <a:lnSpc>
                <a:spcPct val="120000"/>
              </a:lnSpc>
            </a:pPr>
            <a:r>
              <a:rPr lang="en-US" altLang="zh-CN"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  </a:t>
            </a:r>
            <a:r>
              <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rPr>
              <a:t>引导社区资源向真正有价值的项目流动，促进开源生态的健康、均衡发展。</a:t>
            </a:r>
            <a:endPar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endParaRPr>
          </a:p>
        </p:txBody>
      </p:sp>
      <p:sp>
        <p:nvSpPr>
          <p:cNvPr id="61" name="Freeform 10"/>
          <p:cNvSpPr>
            <a:spLocks noEditPoints="1"/>
          </p:cNvSpPr>
          <p:nvPr>
            <p:custDataLst>
              <p:tags r:id="rId13"/>
            </p:custDataLst>
          </p:nvPr>
        </p:nvSpPr>
        <p:spPr>
          <a:xfrm>
            <a:off x="6693939" y="2419568"/>
            <a:ext cx="805019" cy="734068"/>
          </a:xfrm>
          <a:custGeom>
            <a:avLst/>
            <a:gdLst/>
            <a:ahLst/>
            <a:cxnLst>
              <a:cxn ang="0">
                <a:pos x="193413" y="0"/>
              </a:cxn>
              <a:cxn ang="0">
                <a:pos x="204093" y="11866"/>
              </a:cxn>
              <a:cxn ang="0">
                <a:pos x="185107" y="65262"/>
              </a:cxn>
              <a:cxn ang="0">
                <a:pos x="43904" y="20172"/>
              </a:cxn>
              <a:cxn ang="0">
                <a:pos x="53396" y="28478"/>
              </a:cxn>
              <a:cxn ang="0">
                <a:pos x="70009" y="42717"/>
              </a:cxn>
              <a:cxn ang="0">
                <a:pos x="43904" y="53396"/>
              </a:cxn>
              <a:cxn ang="0">
                <a:pos x="53396" y="61702"/>
              </a:cxn>
              <a:cxn ang="0">
                <a:pos x="70009" y="75941"/>
              </a:cxn>
              <a:cxn ang="0">
                <a:pos x="43904" y="87807"/>
              </a:cxn>
              <a:cxn ang="0">
                <a:pos x="53396" y="92554"/>
              </a:cxn>
              <a:cxn ang="0">
                <a:pos x="70009" y="106793"/>
              </a:cxn>
              <a:cxn ang="0">
                <a:pos x="43904" y="118658"/>
              </a:cxn>
              <a:cxn ang="0">
                <a:pos x="53396" y="123405"/>
              </a:cxn>
              <a:cxn ang="0">
                <a:pos x="70009" y="137644"/>
              </a:cxn>
              <a:cxn ang="0">
                <a:pos x="43904" y="151883"/>
              </a:cxn>
              <a:cxn ang="0">
                <a:pos x="53396" y="160189"/>
              </a:cxn>
              <a:cxn ang="0">
                <a:pos x="70009" y="174428"/>
              </a:cxn>
              <a:cxn ang="0">
                <a:pos x="43904" y="185107"/>
              </a:cxn>
              <a:cxn ang="0">
                <a:pos x="43904" y="207652"/>
              </a:cxn>
              <a:cxn ang="0">
                <a:pos x="185107" y="162562"/>
              </a:cxn>
              <a:cxn ang="0">
                <a:pos x="204093" y="215958"/>
              </a:cxn>
              <a:cxn ang="0">
                <a:pos x="193413" y="227824"/>
              </a:cxn>
              <a:cxn ang="0">
                <a:pos x="24918" y="227824"/>
              </a:cxn>
              <a:cxn ang="0">
                <a:pos x="24918" y="201719"/>
              </a:cxn>
              <a:cxn ang="0">
                <a:pos x="0" y="182734"/>
              </a:cxn>
              <a:cxn ang="0">
                <a:pos x="24918" y="166122"/>
              </a:cxn>
              <a:cxn ang="0">
                <a:pos x="0" y="149510"/>
              </a:cxn>
              <a:cxn ang="0">
                <a:pos x="24918" y="135271"/>
              </a:cxn>
              <a:cxn ang="0">
                <a:pos x="0" y="115099"/>
              </a:cxn>
              <a:cxn ang="0">
                <a:pos x="24918" y="104419"/>
              </a:cxn>
              <a:cxn ang="0">
                <a:pos x="0" y="84247"/>
              </a:cxn>
              <a:cxn ang="0">
                <a:pos x="24918" y="70008"/>
              </a:cxn>
              <a:cxn ang="0">
                <a:pos x="0" y="53396"/>
              </a:cxn>
              <a:cxn ang="0">
                <a:pos x="24918" y="11866"/>
              </a:cxn>
              <a:cxn ang="0">
                <a:pos x="35598" y="0"/>
              </a:cxn>
              <a:cxn ang="0">
                <a:pos x="86621" y="109166"/>
              </a:cxn>
              <a:cxn ang="0">
                <a:pos x="113912" y="121031"/>
              </a:cxn>
              <a:cxn ang="0">
                <a:pos x="86621" y="109166"/>
              </a:cxn>
              <a:cxn ang="0">
                <a:pos x="86621" y="84247"/>
              </a:cxn>
              <a:cxn ang="0">
                <a:pos x="136457" y="96113"/>
              </a:cxn>
              <a:cxn ang="0">
                <a:pos x="86621" y="84247"/>
              </a:cxn>
              <a:cxn ang="0">
                <a:pos x="86621" y="61702"/>
              </a:cxn>
              <a:cxn ang="0">
                <a:pos x="159002" y="73568"/>
              </a:cxn>
              <a:cxn ang="0">
                <a:pos x="86621" y="61702"/>
              </a:cxn>
              <a:cxn ang="0">
                <a:pos x="86621" y="39157"/>
              </a:cxn>
              <a:cxn ang="0">
                <a:pos x="159002" y="48650"/>
              </a:cxn>
              <a:cxn ang="0">
                <a:pos x="86621" y="39157"/>
              </a:cxn>
              <a:cxn ang="0">
                <a:pos x="113912" y="180361"/>
              </a:cxn>
              <a:cxn ang="0">
                <a:pos x="144763" y="180361"/>
              </a:cxn>
              <a:cxn ang="0">
                <a:pos x="117472" y="149510"/>
              </a:cxn>
              <a:cxn ang="0">
                <a:pos x="113912" y="180361"/>
              </a:cxn>
              <a:cxn ang="0">
                <a:pos x="220705" y="51023"/>
              </a:cxn>
              <a:cxn ang="0">
                <a:pos x="159002" y="166122"/>
              </a:cxn>
              <a:cxn ang="0">
                <a:pos x="220705" y="51023"/>
              </a:cxn>
            </a:cxnLst>
            <a:rect l="0" t="0" r="0" b="0"/>
            <a:pathLst>
              <a:path w="210" h="192">
                <a:moveTo>
                  <a:pt x="30" y="0"/>
                </a:moveTo>
                <a:lnTo>
                  <a:pt x="163" y="0"/>
                </a:lnTo>
                <a:lnTo>
                  <a:pt x="172" y="0"/>
                </a:lnTo>
                <a:lnTo>
                  <a:pt x="172" y="10"/>
                </a:lnTo>
                <a:lnTo>
                  <a:pt x="172" y="41"/>
                </a:lnTo>
                <a:lnTo>
                  <a:pt x="156" y="55"/>
                </a:lnTo>
                <a:lnTo>
                  <a:pt x="156" y="17"/>
                </a:lnTo>
                <a:lnTo>
                  <a:pt x="37" y="17"/>
                </a:lnTo>
                <a:lnTo>
                  <a:pt x="37" y="29"/>
                </a:lnTo>
                <a:lnTo>
                  <a:pt x="45" y="24"/>
                </a:lnTo>
                <a:lnTo>
                  <a:pt x="54" y="22"/>
                </a:lnTo>
                <a:lnTo>
                  <a:pt x="59" y="36"/>
                </a:lnTo>
                <a:lnTo>
                  <a:pt x="52" y="41"/>
                </a:lnTo>
                <a:lnTo>
                  <a:pt x="37" y="45"/>
                </a:lnTo>
                <a:lnTo>
                  <a:pt x="37" y="55"/>
                </a:lnTo>
                <a:lnTo>
                  <a:pt x="45" y="52"/>
                </a:lnTo>
                <a:lnTo>
                  <a:pt x="54" y="48"/>
                </a:lnTo>
                <a:lnTo>
                  <a:pt x="59" y="64"/>
                </a:lnTo>
                <a:lnTo>
                  <a:pt x="52" y="67"/>
                </a:lnTo>
                <a:lnTo>
                  <a:pt x="37" y="74"/>
                </a:lnTo>
                <a:lnTo>
                  <a:pt x="37" y="83"/>
                </a:lnTo>
                <a:lnTo>
                  <a:pt x="45" y="78"/>
                </a:lnTo>
                <a:lnTo>
                  <a:pt x="54" y="76"/>
                </a:lnTo>
                <a:lnTo>
                  <a:pt x="59" y="90"/>
                </a:lnTo>
                <a:lnTo>
                  <a:pt x="52" y="95"/>
                </a:lnTo>
                <a:lnTo>
                  <a:pt x="37" y="100"/>
                </a:lnTo>
                <a:lnTo>
                  <a:pt x="37" y="109"/>
                </a:lnTo>
                <a:lnTo>
                  <a:pt x="45" y="104"/>
                </a:lnTo>
                <a:lnTo>
                  <a:pt x="54" y="102"/>
                </a:lnTo>
                <a:lnTo>
                  <a:pt x="59" y="116"/>
                </a:lnTo>
                <a:lnTo>
                  <a:pt x="52" y="121"/>
                </a:lnTo>
                <a:lnTo>
                  <a:pt x="37" y="128"/>
                </a:lnTo>
                <a:lnTo>
                  <a:pt x="37" y="137"/>
                </a:lnTo>
                <a:lnTo>
                  <a:pt x="45" y="135"/>
                </a:lnTo>
                <a:lnTo>
                  <a:pt x="54" y="130"/>
                </a:lnTo>
                <a:lnTo>
                  <a:pt x="59" y="147"/>
                </a:lnTo>
                <a:lnTo>
                  <a:pt x="52" y="149"/>
                </a:lnTo>
                <a:lnTo>
                  <a:pt x="37" y="156"/>
                </a:lnTo>
                <a:lnTo>
                  <a:pt x="37" y="170"/>
                </a:lnTo>
                <a:lnTo>
                  <a:pt x="37" y="175"/>
                </a:lnTo>
                <a:lnTo>
                  <a:pt x="156" y="175"/>
                </a:lnTo>
                <a:lnTo>
                  <a:pt x="156" y="137"/>
                </a:lnTo>
                <a:lnTo>
                  <a:pt x="172" y="123"/>
                </a:lnTo>
                <a:lnTo>
                  <a:pt x="172" y="182"/>
                </a:lnTo>
                <a:lnTo>
                  <a:pt x="172" y="192"/>
                </a:lnTo>
                <a:lnTo>
                  <a:pt x="163" y="192"/>
                </a:lnTo>
                <a:lnTo>
                  <a:pt x="30" y="192"/>
                </a:lnTo>
                <a:lnTo>
                  <a:pt x="21" y="192"/>
                </a:lnTo>
                <a:lnTo>
                  <a:pt x="21" y="182"/>
                </a:lnTo>
                <a:lnTo>
                  <a:pt x="21" y="170"/>
                </a:lnTo>
                <a:lnTo>
                  <a:pt x="4" y="170"/>
                </a:lnTo>
                <a:lnTo>
                  <a:pt x="0" y="154"/>
                </a:lnTo>
                <a:lnTo>
                  <a:pt x="21" y="144"/>
                </a:lnTo>
                <a:lnTo>
                  <a:pt x="21" y="140"/>
                </a:lnTo>
                <a:lnTo>
                  <a:pt x="4" y="140"/>
                </a:lnTo>
                <a:lnTo>
                  <a:pt x="0" y="126"/>
                </a:lnTo>
                <a:lnTo>
                  <a:pt x="21" y="116"/>
                </a:lnTo>
                <a:lnTo>
                  <a:pt x="21" y="114"/>
                </a:lnTo>
                <a:lnTo>
                  <a:pt x="4" y="114"/>
                </a:lnTo>
                <a:lnTo>
                  <a:pt x="0" y="97"/>
                </a:lnTo>
                <a:lnTo>
                  <a:pt x="21" y="90"/>
                </a:lnTo>
                <a:lnTo>
                  <a:pt x="21" y="88"/>
                </a:lnTo>
                <a:lnTo>
                  <a:pt x="4" y="88"/>
                </a:lnTo>
                <a:lnTo>
                  <a:pt x="0" y="71"/>
                </a:lnTo>
                <a:lnTo>
                  <a:pt x="21" y="62"/>
                </a:lnTo>
                <a:lnTo>
                  <a:pt x="21" y="59"/>
                </a:lnTo>
                <a:lnTo>
                  <a:pt x="4" y="59"/>
                </a:lnTo>
                <a:lnTo>
                  <a:pt x="0" y="45"/>
                </a:lnTo>
                <a:lnTo>
                  <a:pt x="21" y="36"/>
                </a:lnTo>
                <a:lnTo>
                  <a:pt x="21" y="10"/>
                </a:lnTo>
                <a:lnTo>
                  <a:pt x="21" y="0"/>
                </a:lnTo>
                <a:lnTo>
                  <a:pt x="30" y="0"/>
                </a:lnTo>
                <a:lnTo>
                  <a:pt x="30" y="0"/>
                </a:lnTo>
                <a:close/>
                <a:moveTo>
                  <a:pt x="73" y="92"/>
                </a:moveTo>
                <a:lnTo>
                  <a:pt x="73" y="102"/>
                </a:lnTo>
                <a:lnTo>
                  <a:pt x="96" y="102"/>
                </a:lnTo>
                <a:lnTo>
                  <a:pt x="96" y="92"/>
                </a:lnTo>
                <a:lnTo>
                  <a:pt x="73" y="92"/>
                </a:lnTo>
                <a:lnTo>
                  <a:pt x="73" y="92"/>
                </a:lnTo>
                <a:close/>
                <a:moveTo>
                  <a:pt x="73" y="71"/>
                </a:moveTo>
                <a:lnTo>
                  <a:pt x="73" y="81"/>
                </a:lnTo>
                <a:lnTo>
                  <a:pt x="115" y="81"/>
                </a:lnTo>
                <a:lnTo>
                  <a:pt x="115" y="71"/>
                </a:lnTo>
                <a:lnTo>
                  <a:pt x="73" y="71"/>
                </a:lnTo>
                <a:lnTo>
                  <a:pt x="73" y="71"/>
                </a:lnTo>
                <a:close/>
                <a:moveTo>
                  <a:pt x="73" y="52"/>
                </a:moveTo>
                <a:lnTo>
                  <a:pt x="73" y="62"/>
                </a:lnTo>
                <a:lnTo>
                  <a:pt x="134" y="62"/>
                </a:lnTo>
                <a:lnTo>
                  <a:pt x="134" y="52"/>
                </a:lnTo>
                <a:lnTo>
                  <a:pt x="73" y="52"/>
                </a:lnTo>
                <a:lnTo>
                  <a:pt x="73" y="52"/>
                </a:lnTo>
                <a:close/>
                <a:moveTo>
                  <a:pt x="73" y="33"/>
                </a:moveTo>
                <a:lnTo>
                  <a:pt x="73" y="41"/>
                </a:lnTo>
                <a:lnTo>
                  <a:pt x="134" y="41"/>
                </a:lnTo>
                <a:lnTo>
                  <a:pt x="134" y="33"/>
                </a:lnTo>
                <a:lnTo>
                  <a:pt x="73" y="33"/>
                </a:lnTo>
                <a:lnTo>
                  <a:pt x="73" y="33"/>
                </a:lnTo>
                <a:close/>
                <a:moveTo>
                  <a:pt x="96" y="152"/>
                </a:moveTo>
                <a:lnTo>
                  <a:pt x="111" y="152"/>
                </a:lnTo>
                <a:lnTo>
                  <a:pt x="122" y="152"/>
                </a:lnTo>
                <a:lnTo>
                  <a:pt x="111" y="137"/>
                </a:lnTo>
                <a:lnTo>
                  <a:pt x="99" y="126"/>
                </a:lnTo>
                <a:lnTo>
                  <a:pt x="99" y="140"/>
                </a:lnTo>
                <a:lnTo>
                  <a:pt x="96" y="152"/>
                </a:lnTo>
                <a:lnTo>
                  <a:pt x="96" y="152"/>
                </a:lnTo>
                <a:close/>
                <a:moveTo>
                  <a:pt x="186" y="43"/>
                </a:moveTo>
                <a:lnTo>
                  <a:pt x="111" y="116"/>
                </a:lnTo>
                <a:lnTo>
                  <a:pt x="134" y="140"/>
                </a:lnTo>
                <a:lnTo>
                  <a:pt x="210" y="67"/>
                </a:lnTo>
                <a:lnTo>
                  <a:pt x="186" y="43"/>
                </a:lnTo>
                <a:close/>
              </a:path>
            </a:pathLst>
          </a:custGeom>
          <a:solidFill>
            <a:srgbClr val="FEE071"/>
          </a:solidFill>
          <a:ln w="9525">
            <a:noFill/>
          </a:ln>
        </p:spPr>
        <p:txBody>
          <a:bodyPr/>
          <a:lstStyle/>
          <a:p>
            <a:endParaRPr lang="zh-CN" altLang="en-US"/>
          </a:p>
        </p:txBody>
      </p:sp>
      <p:sp>
        <p:nvSpPr>
          <p:cNvPr id="62" name="Freeform 34"/>
          <p:cNvSpPr>
            <a:spLocks noEditPoints="1"/>
          </p:cNvSpPr>
          <p:nvPr>
            <p:custDataLst>
              <p:tags r:id="rId14"/>
            </p:custDataLst>
          </p:nvPr>
        </p:nvSpPr>
        <p:spPr>
          <a:xfrm>
            <a:off x="846733" y="2313597"/>
            <a:ext cx="602172" cy="946010"/>
          </a:xfrm>
          <a:custGeom>
            <a:avLst/>
            <a:gdLst/>
            <a:ahLst/>
            <a:cxnLst>
              <a:cxn ang="0">
                <a:pos x="159498" y="27985"/>
              </a:cxn>
              <a:cxn ang="0">
                <a:pos x="173489" y="142726"/>
              </a:cxn>
              <a:cxn ang="0">
                <a:pos x="142709" y="181906"/>
              </a:cxn>
              <a:cxn ang="0">
                <a:pos x="153901" y="181906"/>
              </a:cxn>
              <a:cxn ang="0">
                <a:pos x="159498" y="204294"/>
              </a:cxn>
              <a:cxn ang="0">
                <a:pos x="156700" y="221085"/>
              </a:cxn>
              <a:cxn ang="0">
                <a:pos x="159498" y="240675"/>
              </a:cxn>
              <a:cxn ang="0">
                <a:pos x="153901" y="260265"/>
              </a:cxn>
              <a:cxn ang="0">
                <a:pos x="41973" y="271459"/>
              </a:cxn>
              <a:cxn ang="0">
                <a:pos x="33579" y="263063"/>
              </a:cxn>
              <a:cxn ang="0">
                <a:pos x="33579" y="232279"/>
              </a:cxn>
              <a:cxn ang="0">
                <a:pos x="33579" y="229481"/>
              </a:cxn>
              <a:cxn ang="0">
                <a:pos x="33579" y="198697"/>
              </a:cxn>
              <a:cxn ang="0">
                <a:pos x="39175" y="193100"/>
              </a:cxn>
              <a:cxn ang="0">
                <a:pos x="44771" y="173510"/>
              </a:cxn>
              <a:cxn ang="0">
                <a:pos x="0" y="95151"/>
              </a:cxn>
              <a:cxn ang="0">
                <a:pos x="92341" y="0"/>
              </a:cxn>
              <a:cxn ang="0">
                <a:pos x="78350" y="111942"/>
              </a:cxn>
              <a:cxn ang="0">
                <a:pos x="83946" y="109143"/>
              </a:cxn>
              <a:cxn ang="0">
                <a:pos x="92341" y="114740"/>
              </a:cxn>
              <a:cxn ang="0">
                <a:pos x="100736" y="109143"/>
              </a:cxn>
              <a:cxn ang="0">
                <a:pos x="109130" y="114740"/>
              </a:cxn>
              <a:cxn ang="0">
                <a:pos x="120323" y="106345"/>
              </a:cxn>
              <a:cxn ang="0">
                <a:pos x="109130" y="142726"/>
              </a:cxn>
              <a:cxn ang="0">
                <a:pos x="123121" y="184704"/>
              </a:cxn>
              <a:cxn ang="0">
                <a:pos x="123121" y="162316"/>
              </a:cxn>
              <a:cxn ang="0">
                <a:pos x="156700" y="131532"/>
              </a:cxn>
              <a:cxn ang="0">
                <a:pos x="145507" y="41978"/>
              </a:cxn>
              <a:cxn ang="0">
                <a:pos x="39175" y="41978"/>
              </a:cxn>
              <a:cxn ang="0">
                <a:pos x="30780" y="131532"/>
              </a:cxn>
              <a:cxn ang="0">
                <a:pos x="64359" y="162316"/>
              </a:cxn>
              <a:cxn ang="0">
                <a:pos x="64359" y="187503"/>
              </a:cxn>
              <a:cxn ang="0">
                <a:pos x="81148" y="142726"/>
              </a:cxn>
              <a:cxn ang="0">
                <a:pos x="69955" y="106345"/>
              </a:cxn>
              <a:cxn ang="0">
                <a:pos x="111928" y="117539"/>
              </a:cxn>
              <a:cxn ang="0">
                <a:pos x="100736" y="114740"/>
              </a:cxn>
              <a:cxn ang="0">
                <a:pos x="83946" y="114740"/>
              </a:cxn>
              <a:cxn ang="0">
                <a:pos x="75552" y="117539"/>
              </a:cxn>
              <a:cxn ang="0">
                <a:pos x="89543" y="139927"/>
              </a:cxn>
              <a:cxn ang="0">
                <a:pos x="89543" y="187503"/>
              </a:cxn>
              <a:cxn ang="0">
                <a:pos x="97937" y="142726"/>
              </a:cxn>
              <a:cxn ang="0">
                <a:pos x="97937" y="139927"/>
              </a:cxn>
              <a:cxn ang="0">
                <a:pos x="120323" y="268661"/>
              </a:cxn>
              <a:cxn ang="0">
                <a:pos x="95139" y="296646"/>
              </a:cxn>
              <a:cxn ang="0">
                <a:pos x="120323" y="268661"/>
              </a:cxn>
              <a:cxn ang="0">
                <a:pos x="47570" y="246272"/>
              </a:cxn>
              <a:cxn ang="0">
                <a:pos x="47570" y="249071"/>
              </a:cxn>
              <a:cxn ang="0">
                <a:pos x="139910" y="240675"/>
              </a:cxn>
              <a:cxn ang="0">
                <a:pos x="139910" y="204294"/>
              </a:cxn>
              <a:cxn ang="0">
                <a:pos x="47570" y="212690"/>
              </a:cxn>
              <a:cxn ang="0">
                <a:pos x="139910" y="207092"/>
              </a:cxn>
              <a:cxn ang="0">
                <a:pos x="139910" y="204294"/>
              </a:cxn>
            </a:cxnLst>
            <a:rect l="0" t="0" r="0" b="0"/>
            <a:pathLst>
              <a:path w="67" h="106">
                <a:moveTo>
                  <a:pt x="33" y="0"/>
                </a:moveTo>
                <a:cubicBezTo>
                  <a:pt x="43" y="0"/>
                  <a:pt x="51" y="4"/>
                  <a:pt x="57" y="10"/>
                </a:cubicBezTo>
                <a:cubicBezTo>
                  <a:pt x="63" y="16"/>
                  <a:pt x="67" y="24"/>
                  <a:pt x="67" y="34"/>
                </a:cubicBezTo>
                <a:cubicBezTo>
                  <a:pt x="67" y="40"/>
                  <a:pt x="65" y="46"/>
                  <a:pt x="62" y="51"/>
                </a:cubicBezTo>
                <a:cubicBezTo>
                  <a:pt x="59" y="55"/>
                  <a:pt x="56" y="59"/>
                  <a:pt x="51" y="62"/>
                </a:cubicBezTo>
                <a:cubicBezTo>
                  <a:pt x="51" y="65"/>
                  <a:pt x="51" y="65"/>
                  <a:pt x="51" y="65"/>
                </a:cubicBezTo>
                <a:cubicBezTo>
                  <a:pt x="52" y="65"/>
                  <a:pt x="52" y="65"/>
                  <a:pt x="52" y="65"/>
                </a:cubicBezTo>
                <a:cubicBezTo>
                  <a:pt x="55" y="65"/>
                  <a:pt x="55" y="65"/>
                  <a:pt x="55" y="65"/>
                </a:cubicBezTo>
                <a:cubicBezTo>
                  <a:pt x="56" y="67"/>
                  <a:pt x="56" y="67"/>
                  <a:pt x="56" y="67"/>
                </a:cubicBezTo>
                <a:cubicBezTo>
                  <a:pt x="57" y="69"/>
                  <a:pt x="57" y="71"/>
                  <a:pt x="57" y="73"/>
                </a:cubicBezTo>
                <a:cubicBezTo>
                  <a:pt x="57" y="75"/>
                  <a:pt x="57" y="77"/>
                  <a:pt x="56" y="79"/>
                </a:cubicBezTo>
                <a:cubicBezTo>
                  <a:pt x="56" y="79"/>
                  <a:pt x="56" y="79"/>
                  <a:pt x="56" y="79"/>
                </a:cubicBezTo>
                <a:cubicBezTo>
                  <a:pt x="56" y="80"/>
                  <a:pt x="56" y="80"/>
                  <a:pt x="56" y="80"/>
                </a:cubicBezTo>
                <a:cubicBezTo>
                  <a:pt x="57" y="82"/>
                  <a:pt x="57" y="84"/>
                  <a:pt x="57" y="86"/>
                </a:cubicBezTo>
                <a:cubicBezTo>
                  <a:pt x="57" y="88"/>
                  <a:pt x="57" y="89"/>
                  <a:pt x="56" y="91"/>
                </a:cubicBezTo>
                <a:cubicBezTo>
                  <a:pt x="55" y="93"/>
                  <a:pt x="55" y="93"/>
                  <a:pt x="55" y="93"/>
                </a:cubicBezTo>
                <a:cubicBezTo>
                  <a:pt x="53" y="93"/>
                  <a:pt x="53" y="93"/>
                  <a:pt x="53" y="93"/>
                </a:cubicBezTo>
                <a:cubicBezTo>
                  <a:pt x="15" y="97"/>
                  <a:pt x="15" y="97"/>
                  <a:pt x="15" y="97"/>
                </a:cubicBezTo>
                <a:cubicBezTo>
                  <a:pt x="12" y="97"/>
                  <a:pt x="12" y="97"/>
                  <a:pt x="12" y="97"/>
                </a:cubicBezTo>
                <a:cubicBezTo>
                  <a:pt x="12" y="94"/>
                  <a:pt x="12" y="94"/>
                  <a:pt x="12" y="94"/>
                </a:cubicBezTo>
                <a:cubicBezTo>
                  <a:pt x="11" y="93"/>
                  <a:pt x="10" y="91"/>
                  <a:pt x="10" y="89"/>
                </a:cubicBezTo>
                <a:cubicBezTo>
                  <a:pt x="10" y="87"/>
                  <a:pt x="11" y="85"/>
                  <a:pt x="12" y="83"/>
                </a:cubicBezTo>
                <a:cubicBezTo>
                  <a:pt x="12" y="83"/>
                  <a:pt x="12" y="83"/>
                  <a:pt x="12" y="83"/>
                </a:cubicBezTo>
                <a:cubicBezTo>
                  <a:pt x="12" y="82"/>
                  <a:pt x="12" y="82"/>
                  <a:pt x="12" y="82"/>
                </a:cubicBezTo>
                <a:cubicBezTo>
                  <a:pt x="11" y="80"/>
                  <a:pt x="10" y="79"/>
                  <a:pt x="10" y="77"/>
                </a:cubicBezTo>
                <a:cubicBezTo>
                  <a:pt x="10" y="75"/>
                  <a:pt x="11" y="73"/>
                  <a:pt x="12" y="71"/>
                </a:cubicBezTo>
                <a:cubicBezTo>
                  <a:pt x="13" y="69"/>
                  <a:pt x="13" y="69"/>
                  <a:pt x="13" y="69"/>
                </a:cubicBezTo>
                <a:cubicBezTo>
                  <a:pt x="14" y="69"/>
                  <a:pt x="14" y="69"/>
                  <a:pt x="14" y="69"/>
                </a:cubicBezTo>
                <a:cubicBezTo>
                  <a:pt x="16" y="69"/>
                  <a:pt x="16" y="69"/>
                  <a:pt x="16" y="69"/>
                </a:cubicBezTo>
                <a:cubicBezTo>
                  <a:pt x="16" y="62"/>
                  <a:pt x="16" y="62"/>
                  <a:pt x="16" y="62"/>
                </a:cubicBezTo>
                <a:cubicBezTo>
                  <a:pt x="11" y="60"/>
                  <a:pt x="7" y="56"/>
                  <a:pt x="5" y="51"/>
                </a:cubicBezTo>
                <a:cubicBezTo>
                  <a:pt x="1" y="46"/>
                  <a:pt x="0" y="40"/>
                  <a:pt x="0" y="34"/>
                </a:cubicBezTo>
                <a:cubicBezTo>
                  <a:pt x="0" y="24"/>
                  <a:pt x="3" y="16"/>
                  <a:pt x="10" y="10"/>
                </a:cubicBezTo>
                <a:cubicBezTo>
                  <a:pt x="16" y="4"/>
                  <a:pt x="24" y="0"/>
                  <a:pt x="33" y="0"/>
                </a:cubicBezTo>
                <a:close/>
                <a:moveTo>
                  <a:pt x="26" y="40"/>
                </a:moveTo>
                <a:cubicBezTo>
                  <a:pt x="26" y="40"/>
                  <a:pt x="27" y="40"/>
                  <a:pt x="28" y="40"/>
                </a:cubicBezTo>
                <a:cubicBezTo>
                  <a:pt x="28" y="40"/>
                  <a:pt x="29" y="40"/>
                  <a:pt x="30" y="40"/>
                </a:cubicBezTo>
                <a:cubicBezTo>
                  <a:pt x="30" y="39"/>
                  <a:pt x="30" y="39"/>
                  <a:pt x="30" y="39"/>
                </a:cubicBezTo>
                <a:cubicBezTo>
                  <a:pt x="31" y="40"/>
                  <a:pt x="31" y="40"/>
                  <a:pt x="31" y="40"/>
                </a:cubicBezTo>
                <a:cubicBezTo>
                  <a:pt x="32" y="40"/>
                  <a:pt x="32" y="41"/>
                  <a:pt x="33" y="41"/>
                </a:cubicBezTo>
                <a:cubicBezTo>
                  <a:pt x="34" y="41"/>
                  <a:pt x="35" y="40"/>
                  <a:pt x="35" y="40"/>
                </a:cubicBezTo>
                <a:cubicBezTo>
                  <a:pt x="36" y="39"/>
                  <a:pt x="36" y="39"/>
                  <a:pt x="36" y="39"/>
                </a:cubicBezTo>
                <a:cubicBezTo>
                  <a:pt x="36" y="40"/>
                  <a:pt x="36" y="40"/>
                  <a:pt x="36" y="40"/>
                </a:cubicBezTo>
                <a:cubicBezTo>
                  <a:pt x="37" y="41"/>
                  <a:pt x="38" y="41"/>
                  <a:pt x="39" y="41"/>
                </a:cubicBezTo>
                <a:cubicBezTo>
                  <a:pt x="40" y="41"/>
                  <a:pt x="41" y="40"/>
                  <a:pt x="42" y="40"/>
                </a:cubicBezTo>
                <a:cubicBezTo>
                  <a:pt x="43" y="38"/>
                  <a:pt x="43" y="38"/>
                  <a:pt x="43" y="38"/>
                </a:cubicBezTo>
                <a:cubicBezTo>
                  <a:pt x="46" y="40"/>
                  <a:pt x="46" y="40"/>
                  <a:pt x="46" y="40"/>
                </a:cubicBezTo>
                <a:cubicBezTo>
                  <a:pt x="39" y="51"/>
                  <a:pt x="39" y="51"/>
                  <a:pt x="39" y="51"/>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1"/>
                  <a:pt x="56" y="47"/>
                </a:cubicBezTo>
                <a:cubicBezTo>
                  <a:pt x="58" y="43"/>
                  <a:pt x="60" y="39"/>
                  <a:pt x="60" y="34"/>
                </a:cubicBezTo>
                <a:cubicBezTo>
                  <a:pt x="60" y="26"/>
                  <a:pt x="57" y="20"/>
                  <a:pt x="52" y="15"/>
                </a:cubicBezTo>
                <a:cubicBezTo>
                  <a:pt x="47" y="10"/>
                  <a:pt x="41" y="7"/>
                  <a:pt x="33" y="7"/>
                </a:cubicBezTo>
                <a:cubicBezTo>
                  <a:pt x="26" y="7"/>
                  <a:pt x="19" y="10"/>
                  <a:pt x="14" y="15"/>
                </a:cubicBezTo>
                <a:cubicBezTo>
                  <a:pt x="10" y="20"/>
                  <a:pt x="7" y="26"/>
                  <a:pt x="7" y="34"/>
                </a:cubicBezTo>
                <a:cubicBezTo>
                  <a:pt x="7" y="39"/>
                  <a:pt x="8" y="43"/>
                  <a:pt x="11" y="47"/>
                </a:cubicBezTo>
                <a:cubicBezTo>
                  <a:pt x="13" y="52"/>
                  <a:pt x="17" y="55"/>
                  <a:pt x="21" y="57"/>
                </a:cubicBezTo>
                <a:cubicBezTo>
                  <a:pt x="23" y="58"/>
                  <a:pt x="23" y="58"/>
                  <a:pt x="23" y="58"/>
                </a:cubicBezTo>
                <a:cubicBezTo>
                  <a:pt x="23" y="60"/>
                  <a:pt x="23" y="60"/>
                  <a:pt x="23" y="60"/>
                </a:cubicBezTo>
                <a:cubicBezTo>
                  <a:pt x="23" y="67"/>
                  <a:pt x="23" y="67"/>
                  <a:pt x="23" y="67"/>
                </a:cubicBezTo>
                <a:cubicBezTo>
                  <a:pt x="29" y="67"/>
                  <a:pt x="29" y="67"/>
                  <a:pt x="29" y="67"/>
                </a:cubicBezTo>
                <a:cubicBezTo>
                  <a:pt x="29" y="51"/>
                  <a:pt x="29" y="51"/>
                  <a:pt x="29" y="51"/>
                </a:cubicBezTo>
                <a:cubicBezTo>
                  <a:pt x="22" y="40"/>
                  <a:pt x="22" y="40"/>
                  <a:pt x="22" y="40"/>
                </a:cubicBezTo>
                <a:cubicBezTo>
                  <a:pt x="25" y="38"/>
                  <a:pt x="25" y="38"/>
                  <a:pt x="25" y="38"/>
                </a:cubicBezTo>
                <a:cubicBezTo>
                  <a:pt x="26" y="40"/>
                  <a:pt x="26" y="40"/>
                  <a:pt x="26" y="40"/>
                </a:cubicBezTo>
                <a:close/>
                <a:moveTo>
                  <a:pt x="40" y="42"/>
                </a:moveTo>
                <a:cubicBezTo>
                  <a:pt x="40" y="42"/>
                  <a:pt x="40" y="42"/>
                  <a:pt x="39" y="42"/>
                </a:cubicBezTo>
                <a:cubicBezTo>
                  <a:pt x="38" y="43"/>
                  <a:pt x="37" y="42"/>
                  <a:pt x="36" y="41"/>
                </a:cubicBezTo>
                <a:cubicBezTo>
                  <a:pt x="35" y="42"/>
                  <a:pt x="34" y="43"/>
                  <a:pt x="33" y="42"/>
                </a:cubicBezTo>
                <a:cubicBezTo>
                  <a:pt x="32" y="42"/>
                  <a:pt x="31" y="42"/>
                  <a:pt x="30" y="41"/>
                </a:cubicBezTo>
                <a:cubicBezTo>
                  <a:pt x="29" y="42"/>
                  <a:pt x="28" y="42"/>
                  <a:pt x="28" y="42"/>
                </a:cubicBezTo>
                <a:cubicBezTo>
                  <a:pt x="27" y="42"/>
                  <a:pt x="27" y="42"/>
                  <a:pt x="27" y="42"/>
                </a:cubicBezTo>
                <a:cubicBezTo>
                  <a:pt x="32" y="50"/>
                  <a:pt x="32" y="50"/>
                  <a:pt x="32" y="50"/>
                </a:cubicBezTo>
                <a:cubicBezTo>
                  <a:pt x="32" y="50"/>
                  <a:pt x="32" y="50"/>
                  <a:pt x="32" y="50"/>
                </a:cubicBezTo>
                <a:cubicBezTo>
                  <a:pt x="32" y="51"/>
                  <a:pt x="32" y="51"/>
                  <a:pt x="32" y="51"/>
                </a:cubicBezTo>
                <a:cubicBezTo>
                  <a:pt x="32" y="67"/>
                  <a:pt x="32" y="67"/>
                  <a:pt x="32" y="67"/>
                </a:cubicBezTo>
                <a:cubicBezTo>
                  <a:pt x="35" y="67"/>
                  <a:pt x="35" y="67"/>
                  <a:pt x="35" y="67"/>
                </a:cubicBezTo>
                <a:cubicBezTo>
                  <a:pt x="35" y="51"/>
                  <a:pt x="35" y="51"/>
                  <a:pt x="35" y="51"/>
                </a:cubicBezTo>
                <a:cubicBezTo>
                  <a:pt x="35" y="50"/>
                  <a:pt x="35" y="50"/>
                  <a:pt x="35" y="50"/>
                </a:cubicBezTo>
                <a:cubicBezTo>
                  <a:pt x="35" y="50"/>
                  <a:pt x="35" y="50"/>
                  <a:pt x="35" y="50"/>
                </a:cubicBezTo>
                <a:cubicBezTo>
                  <a:pt x="40" y="42"/>
                  <a:pt x="40" y="42"/>
                  <a:pt x="40" y="42"/>
                </a:cubicBezTo>
                <a:close/>
                <a:moveTo>
                  <a:pt x="43" y="96"/>
                </a:moveTo>
                <a:cubicBezTo>
                  <a:pt x="24" y="98"/>
                  <a:pt x="24" y="98"/>
                  <a:pt x="24" y="98"/>
                </a:cubicBezTo>
                <a:cubicBezTo>
                  <a:pt x="25" y="103"/>
                  <a:pt x="29" y="106"/>
                  <a:pt x="34" y="106"/>
                </a:cubicBezTo>
                <a:cubicBezTo>
                  <a:pt x="39" y="106"/>
                  <a:pt x="43" y="102"/>
                  <a:pt x="43" y="97"/>
                </a:cubicBezTo>
                <a:cubicBezTo>
                  <a:pt x="43" y="96"/>
                  <a:pt x="43" y="96"/>
                  <a:pt x="43" y="96"/>
                </a:cubicBezTo>
                <a:close/>
                <a:moveTo>
                  <a:pt x="50" y="85"/>
                </a:moveTo>
                <a:cubicBezTo>
                  <a:pt x="17" y="88"/>
                  <a:pt x="17" y="88"/>
                  <a:pt x="17" y="88"/>
                </a:cubicBezTo>
                <a:cubicBezTo>
                  <a:pt x="17" y="88"/>
                  <a:pt x="17" y="89"/>
                  <a:pt x="17" y="89"/>
                </a:cubicBezTo>
                <a:cubicBezTo>
                  <a:pt x="17" y="89"/>
                  <a:pt x="17" y="89"/>
                  <a:pt x="17" y="89"/>
                </a:cubicBezTo>
                <a:cubicBezTo>
                  <a:pt x="50" y="87"/>
                  <a:pt x="50" y="87"/>
                  <a:pt x="50" y="87"/>
                </a:cubicBezTo>
                <a:cubicBezTo>
                  <a:pt x="50" y="86"/>
                  <a:pt x="50" y="86"/>
                  <a:pt x="50" y="86"/>
                </a:cubicBezTo>
                <a:cubicBezTo>
                  <a:pt x="50" y="85"/>
                  <a:pt x="50" y="85"/>
                  <a:pt x="50" y="85"/>
                </a:cubicBezTo>
                <a:close/>
                <a:moveTo>
                  <a:pt x="50" y="73"/>
                </a:moveTo>
                <a:cubicBezTo>
                  <a:pt x="17" y="75"/>
                  <a:pt x="17" y="75"/>
                  <a:pt x="17" y="75"/>
                </a:cubicBezTo>
                <a:cubicBezTo>
                  <a:pt x="17" y="76"/>
                  <a:pt x="17" y="76"/>
                  <a:pt x="17" y="76"/>
                </a:cubicBezTo>
                <a:cubicBezTo>
                  <a:pt x="17" y="77"/>
                  <a:pt x="17" y="77"/>
                  <a:pt x="17" y="77"/>
                </a:cubicBezTo>
                <a:cubicBezTo>
                  <a:pt x="50" y="74"/>
                  <a:pt x="50" y="74"/>
                  <a:pt x="50" y="74"/>
                </a:cubicBezTo>
                <a:cubicBezTo>
                  <a:pt x="50" y="74"/>
                  <a:pt x="50" y="73"/>
                  <a:pt x="50" y="73"/>
                </a:cubicBezTo>
                <a:cubicBezTo>
                  <a:pt x="50" y="73"/>
                  <a:pt x="50" y="73"/>
                  <a:pt x="50" y="73"/>
                </a:cubicBezTo>
                <a:close/>
              </a:path>
            </a:pathLst>
          </a:custGeom>
          <a:solidFill>
            <a:srgbClr val="FEE071"/>
          </a:solidFill>
          <a:ln w="9525">
            <a:noFill/>
          </a:ln>
        </p:spPr>
        <p:txBody>
          <a:bodyPr/>
          <a:lstStyle/>
          <a:p>
            <a:endParaRPr lang="zh-CN" altLang="en-US"/>
          </a:p>
        </p:txBody>
      </p:sp>
      <p:sp>
        <p:nvSpPr>
          <p:cNvPr id="63" name="灯泡"/>
          <p:cNvSpPr/>
          <p:nvPr>
            <p:custDataLst>
              <p:tags r:id="rId15"/>
            </p:custDataLst>
          </p:nvPr>
        </p:nvSpPr>
        <p:spPr>
          <a:xfrm>
            <a:off x="721025" y="4482904"/>
            <a:ext cx="853587" cy="937824"/>
          </a:xfrm>
          <a:custGeom>
            <a:avLst/>
            <a:gdLst>
              <a:gd name="T0" fmla="*/ 461 w 536"/>
              <a:gd name="T1" fmla="*/ 441 h 590"/>
              <a:gd name="T2" fmla="*/ 404 w 536"/>
              <a:gd name="T3" fmla="*/ 467 h 590"/>
              <a:gd name="T4" fmla="*/ 175 w 536"/>
              <a:gd name="T5" fmla="*/ 427 h 590"/>
              <a:gd name="T6" fmla="*/ 339 w 536"/>
              <a:gd name="T7" fmla="*/ 337 h 590"/>
              <a:gd name="T8" fmla="*/ 381 w 536"/>
              <a:gd name="T9" fmla="*/ 350 h 590"/>
              <a:gd name="T10" fmla="*/ 456 w 536"/>
              <a:gd name="T11" fmla="*/ 275 h 590"/>
              <a:gd name="T12" fmla="*/ 381 w 536"/>
              <a:gd name="T13" fmla="*/ 201 h 590"/>
              <a:gd name="T14" fmla="*/ 362 w 536"/>
              <a:gd name="T15" fmla="*/ 203 h 590"/>
              <a:gd name="T16" fmla="*/ 260 w 536"/>
              <a:gd name="T17" fmla="*/ 105 h 590"/>
              <a:gd name="T18" fmla="*/ 267 w 536"/>
              <a:gd name="T19" fmla="*/ 75 h 590"/>
              <a:gd name="T20" fmla="*/ 192 w 536"/>
              <a:gd name="T21" fmla="*/ 0 h 590"/>
              <a:gd name="T22" fmla="*/ 117 w 536"/>
              <a:gd name="T23" fmla="*/ 75 h 590"/>
              <a:gd name="T24" fmla="*/ 192 w 536"/>
              <a:gd name="T25" fmla="*/ 150 h 590"/>
              <a:gd name="T26" fmla="*/ 209 w 536"/>
              <a:gd name="T27" fmla="*/ 148 h 590"/>
              <a:gd name="T28" fmla="*/ 312 w 536"/>
              <a:gd name="T29" fmla="*/ 248 h 590"/>
              <a:gd name="T30" fmla="*/ 307 w 536"/>
              <a:gd name="T31" fmla="*/ 275 h 590"/>
              <a:gd name="T32" fmla="*/ 307 w 536"/>
              <a:gd name="T33" fmla="*/ 279 h 590"/>
              <a:gd name="T34" fmla="*/ 114 w 536"/>
              <a:gd name="T35" fmla="*/ 385 h 590"/>
              <a:gd name="T36" fmla="*/ 75 w 536"/>
              <a:gd name="T37" fmla="*/ 374 h 590"/>
              <a:gd name="T38" fmla="*/ 0 w 536"/>
              <a:gd name="T39" fmla="*/ 449 h 590"/>
              <a:gd name="T40" fmla="*/ 75 w 536"/>
              <a:gd name="T41" fmla="*/ 524 h 590"/>
              <a:gd name="T42" fmla="*/ 138 w 536"/>
              <a:gd name="T43" fmla="*/ 489 h 590"/>
              <a:gd name="T44" fmla="*/ 389 w 536"/>
              <a:gd name="T45" fmla="*/ 532 h 590"/>
              <a:gd name="T46" fmla="*/ 462 w 536"/>
              <a:gd name="T47" fmla="*/ 590 h 590"/>
              <a:gd name="T48" fmla="*/ 536 w 536"/>
              <a:gd name="T49" fmla="*/ 515 h 590"/>
              <a:gd name="T50" fmla="*/ 461 w 536"/>
              <a:gd name="T51" fmla="*/ 441 h 590"/>
              <a:gd name="T52" fmla="*/ 416 w 536"/>
              <a:gd name="T53" fmla="*/ 275 h 590"/>
              <a:gd name="T54" fmla="*/ 381 w 536"/>
              <a:gd name="T55" fmla="*/ 310 h 590"/>
              <a:gd name="T56" fmla="*/ 347 w 536"/>
              <a:gd name="T57" fmla="*/ 275 h 590"/>
              <a:gd name="T58" fmla="*/ 381 w 536"/>
              <a:gd name="T59" fmla="*/ 241 h 590"/>
              <a:gd name="T60" fmla="*/ 416 w 536"/>
              <a:gd name="T61" fmla="*/ 275 h 590"/>
              <a:gd name="T62" fmla="*/ 157 w 536"/>
              <a:gd name="T63" fmla="*/ 75 h 590"/>
              <a:gd name="T64" fmla="*/ 192 w 536"/>
              <a:gd name="T65" fmla="*/ 40 h 590"/>
              <a:gd name="T66" fmla="*/ 227 w 536"/>
              <a:gd name="T67" fmla="*/ 75 h 590"/>
              <a:gd name="T68" fmla="*/ 192 w 536"/>
              <a:gd name="T69" fmla="*/ 110 h 590"/>
              <a:gd name="T70" fmla="*/ 157 w 536"/>
              <a:gd name="T71" fmla="*/ 75 h 590"/>
              <a:gd name="T72" fmla="*/ 75 w 536"/>
              <a:gd name="T73" fmla="*/ 484 h 590"/>
              <a:gd name="T74" fmla="*/ 40 w 536"/>
              <a:gd name="T75" fmla="*/ 449 h 590"/>
              <a:gd name="T76" fmla="*/ 75 w 536"/>
              <a:gd name="T77" fmla="*/ 414 h 590"/>
              <a:gd name="T78" fmla="*/ 110 w 536"/>
              <a:gd name="T79" fmla="*/ 449 h 590"/>
              <a:gd name="T80" fmla="*/ 75 w 536"/>
              <a:gd name="T81" fmla="*/ 484 h 590"/>
              <a:gd name="T82" fmla="*/ 461 w 536"/>
              <a:gd name="T83" fmla="*/ 550 h 590"/>
              <a:gd name="T84" fmla="*/ 427 w 536"/>
              <a:gd name="T85" fmla="*/ 515 h 590"/>
              <a:gd name="T86" fmla="*/ 461 w 536"/>
              <a:gd name="T87" fmla="*/ 481 h 590"/>
              <a:gd name="T88" fmla="*/ 496 w 536"/>
              <a:gd name="T89" fmla="*/ 515 h 590"/>
              <a:gd name="T90" fmla="*/ 461 w 536"/>
              <a:gd name="T91" fmla="*/ 55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36" h="590">
                <a:moveTo>
                  <a:pt x="461" y="441"/>
                </a:moveTo>
                <a:cubicBezTo>
                  <a:pt x="439" y="441"/>
                  <a:pt x="418" y="451"/>
                  <a:pt x="404" y="467"/>
                </a:cubicBezTo>
                <a:lnTo>
                  <a:pt x="175" y="427"/>
                </a:lnTo>
                <a:lnTo>
                  <a:pt x="339" y="337"/>
                </a:lnTo>
                <a:cubicBezTo>
                  <a:pt x="351" y="346"/>
                  <a:pt x="366" y="350"/>
                  <a:pt x="381" y="350"/>
                </a:cubicBezTo>
                <a:cubicBezTo>
                  <a:pt x="423" y="350"/>
                  <a:pt x="456" y="317"/>
                  <a:pt x="456" y="275"/>
                </a:cubicBezTo>
                <a:cubicBezTo>
                  <a:pt x="456" y="234"/>
                  <a:pt x="423" y="201"/>
                  <a:pt x="381" y="201"/>
                </a:cubicBezTo>
                <a:cubicBezTo>
                  <a:pt x="375" y="201"/>
                  <a:pt x="368" y="202"/>
                  <a:pt x="362" y="203"/>
                </a:cubicBezTo>
                <a:lnTo>
                  <a:pt x="260" y="105"/>
                </a:lnTo>
                <a:cubicBezTo>
                  <a:pt x="264" y="96"/>
                  <a:pt x="267" y="86"/>
                  <a:pt x="267" y="75"/>
                </a:cubicBezTo>
                <a:cubicBezTo>
                  <a:pt x="267" y="34"/>
                  <a:pt x="233" y="0"/>
                  <a:pt x="192" y="0"/>
                </a:cubicBezTo>
                <a:cubicBezTo>
                  <a:pt x="150" y="0"/>
                  <a:pt x="117" y="34"/>
                  <a:pt x="117" y="75"/>
                </a:cubicBezTo>
                <a:cubicBezTo>
                  <a:pt x="117" y="116"/>
                  <a:pt x="150" y="150"/>
                  <a:pt x="192" y="150"/>
                </a:cubicBezTo>
                <a:cubicBezTo>
                  <a:pt x="198" y="150"/>
                  <a:pt x="203" y="149"/>
                  <a:pt x="209" y="148"/>
                </a:cubicBezTo>
                <a:lnTo>
                  <a:pt x="312" y="248"/>
                </a:lnTo>
                <a:cubicBezTo>
                  <a:pt x="308" y="256"/>
                  <a:pt x="307" y="266"/>
                  <a:pt x="307" y="275"/>
                </a:cubicBezTo>
                <a:cubicBezTo>
                  <a:pt x="307" y="277"/>
                  <a:pt x="307" y="278"/>
                  <a:pt x="307" y="279"/>
                </a:cubicBezTo>
                <a:lnTo>
                  <a:pt x="114" y="385"/>
                </a:lnTo>
                <a:cubicBezTo>
                  <a:pt x="102" y="378"/>
                  <a:pt x="89" y="374"/>
                  <a:pt x="75" y="374"/>
                </a:cubicBezTo>
                <a:cubicBezTo>
                  <a:pt x="34" y="374"/>
                  <a:pt x="0" y="407"/>
                  <a:pt x="0" y="449"/>
                </a:cubicBezTo>
                <a:cubicBezTo>
                  <a:pt x="0" y="490"/>
                  <a:pt x="34" y="524"/>
                  <a:pt x="75" y="524"/>
                </a:cubicBezTo>
                <a:cubicBezTo>
                  <a:pt x="101" y="524"/>
                  <a:pt x="125" y="510"/>
                  <a:pt x="138" y="489"/>
                </a:cubicBezTo>
                <a:lnTo>
                  <a:pt x="389" y="532"/>
                </a:lnTo>
                <a:cubicBezTo>
                  <a:pt x="396" y="565"/>
                  <a:pt x="426" y="590"/>
                  <a:pt x="462" y="590"/>
                </a:cubicBezTo>
                <a:cubicBezTo>
                  <a:pt x="503" y="590"/>
                  <a:pt x="536" y="557"/>
                  <a:pt x="536" y="515"/>
                </a:cubicBezTo>
                <a:cubicBezTo>
                  <a:pt x="536" y="474"/>
                  <a:pt x="503" y="441"/>
                  <a:pt x="461" y="441"/>
                </a:cubicBezTo>
                <a:close/>
                <a:moveTo>
                  <a:pt x="416" y="275"/>
                </a:moveTo>
                <a:cubicBezTo>
                  <a:pt x="416" y="295"/>
                  <a:pt x="401" y="310"/>
                  <a:pt x="381" y="310"/>
                </a:cubicBezTo>
                <a:cubicBezTo>
                  <a:pt x="362" y="310"/>
                  <a:pt x="347" y="295"/>
                  <a:pt x="347" y="275"/>
                </a:cubicBezTo>
                <a:cubicBezTo>
                  <a:pt x="347" y="256"/>
                  <a:pt x="362" y="241"/>
                  <a:pt x="381" y="241"/>
                </a:cubicBezTo>
                <a:cubicBezTo>
                  <a:pt x="401" y="241"/>
                  <a:pt x="416" y="256"/>
                  <a:pt x="416" y="275"/>
                </a:cubicBezTo>
                <a:close/>
                <a:moveTo>
                  <a:pt x="157" y="75"/>
                </a:moveTo>
                <a:cubicBezTo>
                  <a:pt x="157" y="56"/>
                  <a:pt x="172" y="40"/>
                  <a:pt x="192" y="40"/>
                </a:cubicBezTo>
                <a:cubicBezTo>
                  <a:pt x="211" y="40"/>
                  <a:pt x="227" y="56"/>
                  <a:pt x="227" y="75"/>
                </a:cubicBezTo>
                <a:cubicBezTo>
                  <a:pt x="227" y="94"/>
                  <a:pt x="211" y="110"/>
                  <a:pt x="192" y="110"/>
                </a:cubicBezTo>
                <a:cubicBezTo>
                  <a:pt x="172" y="110"/>
                  <a:pt x="157" y="94"/>
                  <a:pt x="157" y="75"/>
                </a:cubicBezTo>
                <a:close/>
                <a:moveTo>
                  <a:pt x="75" y="484"/>
                </a:moveTo>
                <a:cubicBezTo>
                  <a:pt x="56" y="484"/>
                  <a:pt x="40" y="468"/>
                  <a:pt x="40" y="449"/>
                </a:cubicBezTo>
                <a:cubicBezTo>
                  <a:pt x="40" y="430"/>
                  <a:pt x="56" y="414"/>
                  <a:pt x="75" y="414"/>
                </a:cubicBezTo>
                <a:cubicBezTo>
                  <a:pt x="94" y="414"/>
                  <a:pt x="110" y="430"/>
                  <a:pt x="110" y="449"/>
                </a:cubicBezTo>
                <a:cubicBezTo>
                  <a:pt x="110" y="468"/>
                  <a:pt x="94" y="484"/>
                  <a:pt x="75" y="484"/>
                </a:cubicBezTo>
                <a:close/>
                <a:moveTo>
                  <a:pt x="461" y="550"/>
                </a:moveTo>
                <a:cubicBezTo>
                  <a:pt x="442" y="550"/>
                  <a:pt x="427" y="535"/>
                  <a:pt x="427" y="515"/>
                </a:cubicBezTo>
                <a:cubicBezTo>
                  <a:pt x="427" y="496"/>
                  <a:pt x="442" y="481"/>
                  <a:pt x="461" y="481"/>
                </a:cubicBezTo>
                <a:cubicBezTo>
                  <a:pt x="481" y="481"/>
                  <a:pt x="496" y="496"/>
                  <a:pt x="496" y="515"/>
                </a:cubicBezTo>
                <a:cubicBezTo>
                  <a:pt x="496" y="535"/>
                  <a:pt x="481" y="550"/>
                  <a:pt x="461" y="550"/>
                </a:cubicBezTo>
                <a:close/>
              </a:path>
            </a:pathLst>
          </a:custGeom>
          <a:solidFill>
            <a:srgbClr val="FEE071"/>
          </a:solidFill>
          <a:ln>
            <a:noFill/>
          </a:ln>
        </p:spPr>
        <p:style>
          <a:lnRef idx="2">
            <a:schemeClr val="accent1">
              <a:shade val="50000"/>
            </a:schemeClr>
          </a:lnRef>
          <a:fillRef idx="1">
            <a:schemeClr val="accent1"/>
          </a:fillRef>
          <a:effectRef idx="0">
            <a:schemeClr val="accent1"/>
          </a:effectRef>
          <a:fontRef idx="minor">
            <a:schemeClr val="lt1"/>
          </a:fontRef>
        </p:style>
        <p:txBody>
          <a:bodyPr bIns="720000" anchor="ctr">
            <a:scene3d>
              <a:camera prst="orthographicFront"/>
              <a:lightRig rig="threePt" dir="t"/>
            </a:scene3d>
            <a:sp3d>
              <a:contourClr>
                <a:srgbClr val="FFFFFF"/>
              </a:contourClr>
            </a:sp3d>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sp>
        <p:nvSpPr>
          <p:cNvPr id="64" name="投影仪"/>
          <p:cNvSpPr/>
          <p:nvPr>
            <p:custDataLst>
              <p:tags r:id="rId16"/>
            </p:custDataLst>
          </p:nvPr>
        </p:nvSpPr>
        <p:spPr bwMode="auto">
          <a:xfrm>
            <a:off x="6693939" y="4503371"/>
            <a:ext cx="668225" cy="896890"/>
          </a:xfrm>
          <a:custGeom>
            <a:avLst/>
            <a:gdLst>
              <a:gd name="connsiteX0" fmla="*/ 0 w 452878"/>
              <a:gd name="connsiteY0" fmla="*/ 585552 h 607851"/>
              <a:gd name="connsiteX1" fmla="*/ 130362 w 452878"/>
              <a:gd name="connsiteY1" fmla="*/ 585552 h 607851"/>
              <a:gd name="connsiteX2" fmla="*/ 152839 w 452878"/>
              <a:gd name="connsiteY2" fmla="*/ 585552 h 607851"/>
              <a:gd name="connsiteX3" fmla="*/ 257969 w 452878"/>
              <a:gd name="connsiteY3" fmla="*/ 585552 h 607851"/>
              <a:gd name="connsiteX4" fmla="*/ 281606 w 452878"/>
              <a:gd name="connsiteY4" fmla="*/ 585552 h 607851"/>
              <a:gd name="connsiteX5" fmla="*/ 291176 w 452878"/>
              <a:gd name="connsiteY5" fmla="*/ 585552 h 607851"/>
              <a:gd name="connsiteX6" fmla="*/ 318438 w 452878"/>
              <a:gd name="connsiteY6" fmla="*/ 585552 h 607851"/>
              <a:gd name="connsiteX7" fmla="*/ 448655 w 452878"/>
              <a:gd name="connsiteY7" fmla="*/ 585552 h 607851"/>
              <a:gd name="connsiteX8" fmla="*/ 448655 w 452878"/>
              <a:gd name="connsiteY8" fmla="*/ 607851 h 607851"/>
              <a:gd name="connsiteX9" fmla="*/ 292481 w 452878"/>
              <a:gd name="connsiteY9" fmla="*/ 607851 h 607851"/>
              <a:gd name="connsiteX10" fmla="*/ 263190 w 452878"/>
              <a:gd name="connsiteY10" fmla="*/ 607851 h 607851"/>
              <a:gd name="connsiteX11" fmla="*/ 210117 w 452878"/>
              <a:gd name="connsiteY11" fmla="*/ 607851 h 607851"/>
              <a:gd name="connsiteX12" fmla="*/ 0 w 452878"/>
              <a:gd name="connsiteY12" fmla="*/ 607851 h 607851"/>
              <a:gd name="connsiteX13" fmla="*/ 143683 w 452878"/>
              <a:gd name="connsiteY13" fmla="*/ 0 h 607851"/>
              <a:gd name="connsiteX14" fmla="*/ 391963 w 452878"/>
              <a:gd name="connsiteY14" fmla="*/ 333181 h 607851"/>
              <a:gd name="connsiteX15" fmla="*/ 426914 w 452878"/>
              <a:gd name="connsiteY15" fmla="*/ 294520 h 607851"/>
              <a:gd name="connsiteX16" fmla="*/ 452873 w 452878"/>
              <a:gd name="connsiteY16" fmla="*/ 431064 h 607851"/>
              <a:gd name="connsiteX17" fmla="*/ 352807 w 452878"/>
              <a:gd name="connsiteY17" fmla="*/ 554288 h 607851"/>
              <a:gd name="connsiteX18" fmla="*/ 352807 w 452878"/>
              <a:gd name="connsiteY18" fmla="*/ 554143 h 607851"/>
              <a:gd name="connsiteX19" fmla="*/ 340335 w 452878"/>
              <a:gd name="connsiteY19" fmla="*/ 562396 h 607851"/>
              <a:gd name="connsiteX20" fmla="*/ 350776 w 452878"/>
              <a:gd name="connsiteY20" fmla="*/ 548930 h 607851"/>
              <a:gd name="connsiteX21" fmla="*/ 369339 w 452878"/>
              <a:gd name="connsiteY21" fmla="*/ 501726 h 607851"/>
              <a:gd name="connsiteX22" fmla="*/ 346716 w 452878"/>
              <a:gd name="connsiteY22" fmla="*/ 428168 h 607851"/>
              <a:gd name="connsiteX23" fmla="*/ 343380 w 452878"/>
              <a:gd name="connsiteY23" fmla="*/ 365326 h 607851"/>
              <a:gd name="connsiteX24" fmla="*/ 320467 w 452878"/>
              <a:gd name="connsiteY24" fmla="*/ 387914 h 607851"/>
              <a:gd name="connsiteX25" fmla="*/ 239543 w 452878"/>
              <a:gd name="connsiteY25" fmla="*/ 263678 h 607851"/>
              <a:gd name="connsiteX26" fmla="*/ 230842 w 452878"/>
              <a:gd name="connsiteY26" fmla="*/ 415137 h 607851"/>
              <a:gd name="connsiteX27" fmla="*/ 200532 w 452878"/>
              <a:gd name="connsiteY27" fmla="*/ 507373 h 607851"/>
              <a:gd name="connsiteX28" fmla="*/ 142668 w 452878"/>
              <a:gd name="connsiteY28" fmla="*/ 362140 h 607851"/>
              <a:gd name="connsiteX29" fmla="*/ 102206 w 452878"/>
              <a:gd name="connsiteY29" fmla="*/ 428748 h 607851"/>
              <a:gd name="connsiteX30" fmla="*/ 97856 w 452878"/>
              <a:gd name="connsiteY30" fmla="*/ 535029 h 607851"/>
              <a:gd name="connsiteX31" fmla="*/ 99161 w 452878"/>
              <a:gd name="connsiteY31" fmla="*/ 540966 h 607851"/>
              <a:gd name="connsiteX32" fmla="*/ 109893 w 452878"/>
              <a:gd name="connsiteY32" fmla="*/ 565582 h 607851"/>
              <a:gd name="connsiteX33" fmla="*/ 94230 w 452878"/>
              <a:gd name="connsiteY33" fmla="*/ 554143 h 607851"/>
              <a:gd name="connsiteX34" fmla="*/ 94085 w 452878"/>
              <a:gd name="connsiteY34" fmla="*/ 554288 h 607851"/>
              <a:gd name="connsiteX35" fmla="*/ 1850 w 452878"/>
              <a:gd name="connsiteY35" fmla="*/ 431064 h 607851"/>
              <a:gd name="connsiteX36" fmla="*/ 27809 w 452878"/>
              <a:gd name="connsiteY36" fmla="*/ 294520 h 607851"/>
              <a:gd name="connsiteX37" fmla="*/ 56669 w 452878"/>
              <a:gd name="connsiteY37" fmla="*/ 327823 h 607851"/>
              <a:gd name="connsiteX38" fmla="*/ 159636 w 452878"/>
              <a:gd name="connsiteY38" fmla="*/ 166952 h 607851"/>
              <a:gd name="connsiteX39" fmla="*/ 188350 w 452878"/>
              <a:gd name="connsiteY39" fmla="*/ 378213 h 607851"/>
              <a:gd name="connsiteX40" fmla="*/ 201692 w 452878"/>
              <a:gd name="connsiteY40" fmla="*/ 210247 h 607851"/>
              <a:gd name="connsiteX41" fmla="*/ 143683 w 452878"/>
              <a:gd name="connsiteY41" fmla="*/ 0 h 60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52878" h="607851">
                <a:moveTo>
                  <a:pt x="0" y="585552"/>
                </a:moveTo>
                <a:lnTo>
                  <a:pt x="130362" y="585552"/>
                </a:lnTo>
                <a:lnTo>
                  <a:pt x="152839" y="585552"/>
                </a:lnTo>
                <a:lnTo>
                  <a:pt x="257969" y="585552"/>
                </a:lnTo>
                <a:lnTo>
                  <a:pt x="281606" y="585552"/>
                </a:lnTo>
                <a:lnTo>
                  <a:pt x="291176" y="585552"/>
                </a:lnTo>
                <a:lnTo>
                  <a:pt x="318438" y="585552"/>
                </a:lnTo>
                <a:lnTo>
                  <a:pt x="448655" y="585552"/>
                </a:lnTo>
                <a:lnTo>
                  <a:pt x="448655" y="607851"/>
                </a:lnTo>
                <a:lnTo>
                  <a:pt x="292481" y="607851"/>
                </a:lnTo>
                <a:lnTo>
                  <a:pt x="263190" y="607851"/>
                </a:lnTo>
                <a:lnTo>
                  <a:pt x="210117" y="607851"/>
                </a:lnTo>
                <a:lnTo>
                  <a:pt x="0" y="607851"/>
                </a:lnTo>
                <a:close/>
                <a:moveTo>
                  <a:pt x="143683" y="0"/>
                </a:moveTo>
                <a:cubicBezTo>
                  <a:pt x="143683" y="0"/>
                  <a:pt x="345266" y="129160"/>
                  <a:pt x="391963" y="333181"/>
                </a:cubicBezTo>
                <a:cubicBezTo>
                  <a:pt x="411686" y="304945"/>
                  <a:pt x="428799" y="289452"/>
                  <a:pt x="426914" y="294520"/>
                </a:cubicBezTo>
                <a:cubicBezTo>
                  <a:pt x="405740" y="349109"/>
                  <a:pt x="453453" y="373435"/>
                  <a:pt x="452873" y="431064"/>
                </a:cubicBezTo>
                <a:cubicBezTo>
                  <a:pt x="452148" y="488549"/>
                  <a:pt x="352807" y="554288"/>
                  <a:pt x="352807" y="554288"/>
                </a:cubicBezTo>
                <a:cubicBezTo>
                  <a:pt x="352807" y="554288"/>
                  <a:pt x="352807" y="554288"/>
                  <a:pt x="352807" y="554143"/>
                </a:cubicBezTo>
                <a:cubicBezTo>
                  <a:pt x="348891" y="557039"/>
                  <a:pt x="344685" y="559790"/>
                  <a:pt x="340335" y="562396"/>
                </a:cubicBezTo>
                <a:cubicBezTo>
                  <a:pt x="344105" y="558052"/>
                  <a:pt x="347586" y="553564"/>
                  <a:pt x="350776" y="548930"/>
                </a:cubicBezTo>
                <a:cubicBezTo>
                  <a:pt x="361508" y="533581"/>
                  <a:pt x="369194" y="517364"/>
                  <a:pt x="369339" y="501726"/>
                </a:cubicBezTo>
                <a:cubicBezTo>
                  <a:pt x="369629" y="470884"/>
                  <a:pt x="356142" y="449599"/>
                  <a:pt x="346716" y="428168"/>
                </a:cubicBezTo>
                <a:cubicBezTo>
                  <a:pt x="338594" y="409489"/>
                  <a:pt x="333519" y="390666"/>
                  <a:pt x="343380" y="365326"/>
                </a:cubicBezTo>
                <a:cubicBezTo>
                  <a:pt x="344830" y="361272"/>
                  <a:pt x="334534" y="370104"/>
                  <a:pt x="320467" y="387914"/>
                </a:cubicBezTo>
                <a:cubicBezTo>
                  <a:pt x="292912" y="313488"/>
                  <a:pt x="239543" y="263678"/>
                  <a:pt x="239543" y="263678"/>
                </a:cubicBezTo>
                <a:cubicBezTo>
                  <a:pt x="239543" y="263678"/>
                  <a:pt x="265213" y="350267"/>
                  <a:pt x="230842" y="415137"/>
                </a:cubicBezTo>
                <a:cubicBezTo>
                  <a:pt x="198502" y="476097"/>
                  <a:pt x="200532" y="507373"/>
                  <a:pt x="200532" y="507373"/>
                </a:cubicBezTo>
                <a:cubicBezTo>
                  <a:pt x="141798" y="451336"/>
                  <a:pt x="142668" y="362140"/>
                  <a:pt x="142668" y="362140"/>
                </a:cubicBezTo>
                <a:cubicBezTo>
                  <a:pt x="121349" y="380819"/>
                  <a:pt x="109167" y="404711"/>
                  <a:pt x="102206" y="428748"/>
                </a:cubicBezTo>
                <a:cubicBezTo>
                  <a:pt x="87704" y="479137"/>
                  <a:pt x="97130" y="530106"/>
                  <a:pt x="97856" y="535029"/>
                </a:cubicBezTo>
                <a:cubicBezTo>
                  <a:pt x="98146" y="537057"/>
                  <a:pt x="98581" y="538939"/>
                  <a:pt x="99161" y="540966"/>
                </a:cubicBezTo>
                <a:cubicBezTo>
                  <a:pt x="101191" y="550233"/>
                  <a:pt x="104817" y="558342"/>
                  <a:pt x="109893" y="565582"/>
                </a:cubicBezTo>
                <a:cubicBezTo>
                  <a:pt x="104382" y="562107"/>
                  <a:pt x="99161" y="558342"/>
                  <a:pt x="94230" y="554143"/>
                </a:cubicBezTo>
                <a:cubicBezTo>
                  <a:pt x="94085" y="554288"/>
                  <a:pt x="94085" y="554288"/>
                  <a:pt x="94085" y="554288"/>
                </a:cubicBezTo>
                <a:cubicBezTo>
                  <a:pt x="94085" y="554288"/>
                  <a:pt x="2575" y="488549"/>
                  <a:pt x="1850" y="431064"/>
                </a:cubicBezTo>
                <a:cubicBezTo>
                  <a:pt x="1270" y="373579"/>
                  <a:pt x="48983" y="349109"/>
                  <a:pt x="27809" y="294520"/>
                </a:cubicBezTo>
                <a:cubicBezTo>
                  <a:pt x="26069" y="289886"/>
                  <a:pt x="39991" y="302918"/>
                  <a:pt x="56669" y="327823"/>
                </a:cubicBezTo>
                <a:cubicBezTo>
                  <a:pt x="73347" y="276565"/>
                  <a:pt x="104092" y="215894"/>
                  <a:pt x="159636" y="166952"/>
                </a:cubicBezTo>
                <a:cubicBezTo>
                  <a:pt x="159636" y="166952"/>
                  <a:pt x="129326" y="297560"/>
                  <a:pt x="188350" y="378213"/>
                </a:cubicBezTo>
                <a:cubicBezTo>
                  <a:pt x="188350" y="378213"/>
                  <a:pt x="167612" y="315226"/>
                  <a:pt x="201692" y="210247"/>
                </a:cubicBezTo>
                <a:cubicBezTo>
                  <a:pt x="235628" y="105413"/>
                  <a:pt x="143683" y="0"/>
                  <a:pt x="143683" y="0"/>
                </a:cubicBezTo>
                <a:close/>
              </a:path>
            </a:pathLst>
          </a:custGeom>
          <a:solidFill>
            <a:srgbClr val="FEE071"/>
          </a:solidFill>
          <a:ln>
            <a:noFill/>
          </a:ln>
        </p:spPr>
        <p:txBody>
          <a:bodyPr anchor="ctr" anchorCtr="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178175" y="92710"/>
            <a:ext cx="5179060" cy="523875"/>
          </a:xfrm>
          <a:prstGeom prst="rect">
            <a:avLst/>
          </a:prstGeom>
          <a:noFill/>
        </p:spPr>
        <p:txBody>
          <a:bodyPr wrap="square" lIns="0" rtlCol="0">
            <a:noAutofit/>
          </a:bodyPr>
          <a:lstStyle>
            <a:defPPr>
              <a:defRPr lang="zh-CN"/>
            </a:defPPr>
            <a:lvl1pPr marL="342900" marR="0" lvl="0" indent="-342900" algn="dist" fontAlgn="auto">
              <a:lnSpc>
                <a:spcPct val="100000"/>
              </a:lnSpc>
              <a:spcBef>
                <a:spcPts val="0"/>
              </a:spcBef>
              <a:spcAft>
                <a:spcPts val="0"/>
              </a:spcAft>
              <a:buClrTx/>
              <a:buSzTx/>
              <a:buFont typeface="Arial" panose="020B0604020202020204" pitchFamily="34" charset="0"/>
              <a:buChar char="•"/>
              <a:defRPr kumimoji="0" sz="2400" b="0" i="0" u="none" strike="noStrike" cap="none" spc="0" normalizeH="0" baseline="0">
                <a:ln>
                  <a:noFill/>
                </a:ln>
                <a:solidFill>
                  <a:schemeClr val="bg1"/>
                </a:solidFill>
                <a:effectLst/>
                <a:uLnTx/>
                <a:uFillTx/>
                <a:latin typeface="微软雅黑 Light" panose="020B0502040204020203" pitchFamily="34" charset="-122"/>
                <a:ea typeface="微软雅黑 Light" panose="020B0502040204020203" pitchFamily="34" charset="-122"/>
              </a:defRPr>
            </a:lvl1pPr>
          </a:lstStyle>
          <a:p>
            <a:r>
              <a:rPr lang="zh-CN" altLang="en-US" dirty="0">
                <a:latin typeface="微软雅黑" panose="020B0503020204020204" pitchFamily="34" charset="-122"/>
                <a:ea typeface="微软雅黑" panose="020B0503020204020204" pitchFamily="34" charset="-122"/>
              </a:rPr>
              <a:t>未来发展期望</a:t>
            </a:r>
            <a:endParaRPr lang="zh-CN" altLang="en-US" dirty="0">
              <a:latin typeface="微软雅黑" panose="020B0503020204020204" pitchFamily="34" charset="-122"/>
              <a:ea typeface="微软雅黑" panose="020B0503020204020204" pitchFamily="34" charset="-122"/>
            </a:endParaRPr>
          </a:p>
        </p:txBody>
      </p:sp>
      <p:sp>
        <p:nvSpPr>
          <p:cNvPr id="87" name="文本框 20"/>
          <p:cNvSpPr txBox="1"/>
          <p:nvPr/>
        </p:nvSpPr>
        <p:spPr>
          <a:xfrm flipH="1">
            <a:off x="1361850" y="2472053"/>
            <a:ext cx="1816798" cy="460375"/>
          </a:xfrm>
          <a:prstGeom prst="rect">
            <a:avLst/>
          </a:prstGeom>
          <a:noFill/>
          <a:ln w="9525">
            <a:noFill/>
            <a:miter/>
          </a:ln>
          <a:effectLst>
            <a:outerShdw sx="999" sy="999" algn="ctr" rotWithShape="0">
              <a:srgbClr val="000000"/>
            </a:outerShdw>
          </a:effectLst>
        </p:spPr>
        <p:txBody>
          <a:bodyPr wrap="square" anchor="t">
            <a:spAutoFit/>
          </a:bodyPr>
          <a:lstStyle/>
          <a:p>
            <a:pPr lvl="0" fontAlgn="auto">
              <a:lnSpc>
                <a:spcPct val="120000"/>
              </a:lnSpc>
            </a:pPr>
            <a:r>
              <a:rPr lang="zh-CN" altLang="en-US" sz="2000">
                <a:solidFill>
                  <a:srgbClr val="7C79E3"/>
                </a:solidFill>
                <a:latin typeface="微软雅黑" panose="020B0503020204020204" pitchFamily="34" charset="-122"/>
                <a:ea typeface="微软雅黑" panose="020B0503020204020204" pitchFamily="34" charset="-122"/>
                <a:sym typeface="Arial" panose="020B0604020202020204" pitchFamily="34" charset="0"/>
              </a:rPr>
              <a:t>数据源扩展</a:t>
            </a:r>
            <a:r>
              <a:rPr lang="zh-CN" altLang="en-US" sz="200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rPr>
              <a:t> </a:t>
            </a:r>
            <a:endParaRPr lang="zh-CN" altLang="en-US" sz="200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endParaRPr>
          </a:p>
        </p:txBody>
      </p:sp>
      <p:sp>
        <p:nvSpPr>
          <p:cNvPr id="88" name="文本框 87"/>
          <p:cNvSpPr txBox="1"/>
          <p:nvPr/>
        </p:nvSpPr>
        <p:spPr>
          <a:xfrm flipH="1">
            <a:off x="1361850" y="2946084"/>
            <a:ext cx="1929130" cy="1641475"/>
          </a:xfrm>
          <a:prstGeom prst="rect">
            <a:avLst/>
          </a:prstGeom>
          <a:noFill/>
          <a:ln w="9525">
            <a:noFill/>
            <a:miter/>
          </a:ln>
          <a:effectLst>
            <a:outerShdw sx="999" sy="999" algn="ctr" rotWithShape="0">
              <a:srgbClr val="000000"/>
            </a:outerShdw>
          </a:effectLst>
        </p:spPr>
        <p:txBody>
          <a:bodyPr wrap="square" anchor="t">
            <a:spAutoFit/>
          </a:bodyPr>
          <a:lstStyle/>
          <a:p>
            <a:pPr lvl="0" fontAlgn="auto">
              <a:lnSpc>
                <a:spcPct val="120000"/>
              </a:lnSpc>
            </a:pP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从</a:t>
            </a:r>
            <a:r>
              <a:rPr lang="en-US" altLang="zh-CN"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JOSS</a:t>
            </a: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扩展至</a:t>
            </a:r>
            <a:r>
              <a:rPr lang="en-US" altLang="zh-CN"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arXiv</a:t>
            </a: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a:t>
            </a:r>
            <a:r>
              <a:rPr lang="en-US" altLang="zh-CN"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ICLR</a:t>
            </a: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等主流学术平台，构建覆盖多领域的</a:t>
            </a:r>
            <a:r>
              <a:rPr lang="en-US" altLang="zh-CN"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a:t>
            </a: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论文</a:t>
            </a:r>
            <a:r>
              <a:rPr lang="en-US" altLang="zh-CN"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a:t>
            </a: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仓库</a:t>
            </a:r>
            <a:r>
              <a:rPr lang="en-US" altLang="zh-CN"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a:t>
            </a: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关联网络，提升分析广度与代表性。</a:t>
            </a:r>
            <a:endParaRPr lang="zh-CN" altLang="en-US" sz="1400" dirty="0">
              <a:solidFill>
                <a:srgbClr val="2B303C"/>
              </a:solidFill>
              <a:latin typeface="微软雅黑 Light" panose="020B0502040204020203" pitchFamily="34" charset="-122"/>
              <a:ea typeface="微软雅黑 Light" panose="020B0502040204020203" pitchFamily="34" charset="-122"/>
              <a:sym typeface="宋体" panose="02010600030101010101" pitchFamily="2" charset="-122"/>
            </a:endParaRPr>
          </a:p>
        </p:txBody>
      </p:sp>
      <p:sp>
        <p:nvSpPr>
          <p:cNvPr id="89" name="文本框 20"/>
          <p:cNvSpPr txBox="1"/>
          <p:nvPr/>
        </p:nvSpPr>
        <p:spPr>
          <a:xfrm flipH="1">
            <a:off x="4096795" y="2472053"/>
            <a:ext cx="1816798" cy="460375"/>
          </a:xfrm>
          <a:prstGeom prst="rect">
            <a:avLst/>
          </a:prstGeom>
          <a:noFill/>
          <a:ln w="9525">
            <a:noFill/>
            <a:miter/>
          </a:ln>
          <a:effectLst>
            <a:outerShdw sx="999" sy="999" algn="ctr" rotWithShape="0">
              <a:srgbClr val="000000"/>
            </a:outerShdw>
          </a:effectLst>
        </p:spPr>
        <p:txBody>
          <a:bodyPr wrap="square" anchor="t">
            <a:spAutoFit/>
          </a:bodyPr>
          <a:lstStyle/>
          <a:p>
            <a:pPr lvl="0" fontAlgn="auto">
              <a:lnSpc>
                <a:spcPct val="120000"/>
              </a:lnSpc>
            </a:pPr>
            <a:r>
              <a:rPr lang="zh-CN" altLang="en-US" sz="2000">
                <a:solidFill>
                  <a:srgbClr val="7C79E3"/>
                </a:solidFill>
                <a:latin typeface="微软雅黑" panose="020B0503020204020204" pitchFamily="34" charset="-122"/>
                <a:ea typeface="微软雅黑" panose="020B0503020204020204" pitchFamily="34" charset="-122"/>
                <a:sym typeface="Arial" panose="020B0604020202020204" pitchFamily="34" charset="0"/>
              </a:rPr>
              <a:t>模型优化</a:t>
            </a:r>
            <a:endParaRPr lang="zh-CN" altLang="en-US" sz="2000">
              <a:solidFill>
                <a:srgbClr val="7C79E3"/>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0" name="文本框 89"/>
          <p:cNvSpPr txBox="1"/>
          <p:nvPr/>
        </p:nvSpPr>
        <p:spPr>
          <a:xfrm flipH="1">
            <a:off x="4096795" y="2946084"/>
            <a:ext cx="1929130" cy="1383030"/>
          </a:xfrm>
          <a:prstGeom prst="rect">
            <a:avLst/>
          </a:prstGeom>
          <a:noFill/>
          <a:ln w="9525">
            <a:noFill/>
            <a:miter/>
          </a:ln>
          <a:effectLst>
            <a:outerShdw sx="999" sy="999" algn="ctr" rotWithShape="0">
              <a:srgbClr val="000000"/>
            </a:outerShdw>
          </a:effectLst>
        </p:spPr>
        <p:txBody>
          <a:bodyPr wrap="square" anchor="t">
            <a:spAutoFit/>
          </a:bodyPr>
          <a:lstStyle/>
          <a:p>
            <a:pPr lvl="0" fontAlgn="auto">
              <a:lnSpc>
                <a:spcPct val="120000"/>
              </a:lnSpc>
            </a:pP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引入时序预测与分类模型，基于历史行为更精准预测项目生命力趋势与</a:t>
            </a:r>
            <a:r>
              <a:rPr lang="en-US" altLang="zh-CN"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a:t>
            </a: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僵尸化</a:t>
            </a:r>
            <a:r>
              <a:rPr lang="en-US" altLang="zh-CN"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a:t>
            </a: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风险，实现智能评估。</a:t>
            </a:r>
            <a:endPar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endParaRPr>
          </a:p>
        </p:txBody>
      </p:sp>
      <p:sp>
        <p:nvSpPr>
          <p:cNvPr id="91" name="文本框 20"/>
          <p:cNvSpPr txBox="1"/>
          <p:nvPr/>
        </p:nvSpPr>
        <p:spPr>
          <a:xfrm flipH="1">
            <a:off x="6831740" y="2472053"/>
            <a:ext cx="1816798" cy="460375"/>
          </a:xfrm>
          <a:prstGeom prst="rect">
            <a:avLst/>
          </a:prstGeom>
          <a:noFill/>
          <a:ln w="9525">
            <a:noFill/>
            <a:miter/>
          </a:ln>
          <a:effectLst>
            <a:outerShdw sx="999" sy="999" algn="ctr" rotWithShape="0">
              <a:srgbClr val="000000"/>
            </a:outerShdw>
          </a:effectLst>
        </p:spPr>
        <p:txBody>
          <a:bodyPr wrap="square" anchor="t">
            <a:spAutoFit/>
          </a:bodyPr>
          <a:lstStyle/>
          <a:p>
            <a:pPr lvl="0" fontAlgn="auto">
              <a:lnSpc>
                <a:spcPct val="120000"/>
              </a:lnSpc>
            </a:pPr>
            <a:r>
              <a:rPr lang="zh-CN" altLang="en-US" sz="2000">
                <a:solidFill>
                  <a:srgbClr val="7C79E3"/>
                </a:solidFill>
                <a:latin typeface="微软雅黑" panose="020B0503020204020204" pitchFamily="34" charset="-122"/>
                <a:ea typeface="微软雅黑" panose="020B0503020204020204" pitchFamily="34" charset="-122"/>
                <a:sym typeface="Arial" panose="020B0604020202020204" pitchFamily="34" charset="0"/>
              </a:rPr>
              <a:t>工具化</a:t>
            </a:r>
            <a:r>
              <a:rPr lang="zh-CN" altLang="en-US" sz="200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rPr>
              <a:t> </a:t>
            </a:r>
            <a:endParaRPr lang="zh-CN" altLang="en-US" sz="200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endParaRPr>
          </a:p>
        </p:txBody>
      </p:sp>
      <p:sp>
        <p:nvSpPr>
          <p:cNvPr id="92" name="文本框 91"/>
          <p:cNvSpPr txBox="1"/>
          <p:nvPr/>
        </p:nvSpPr>
        <p:spPr>
          <a:xfrm flipH="1">
            <a:off x="6831740" y="2946084"/>
            <a:ext cx="1929130" cy="1383030"/>
          </a:xfrm>
          <a:prstGeom prst="rect">
            <a:avLst/>
          </a:prstGeom>
          <a:noFill/>
          <a:ln w="9525">
            <a:noFill/>
            <a:miter/>
          </a:ln>
          <a:effectLst>
            <a:outerShdw sx="999" sy="999" algn="ctr" rotWithShape="0">
              <a:srgbClr val="000000"/>
            </a:outerShdw>
          </a:effectLst>
        </p:spPr>
        <p:txBody>
          <a:bodyPr wrap="square" anchor="t">
            <a:spAutoFit/>
          </a:bodyPr>
          <a:lstStyle/>
          <a:p>
            <a:pPr lvl="0" fontAlgn="auto">
              <a:lnSpc>
                <a:spcPct val="120000"/>
              </a:lnSpc>
            </a:pP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开发为轻量级浏览器插件与</a:t>
            </a:r>
            <a:r>
              <a:rPr lang="en-US" altLang="zh-CN"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Web</a:t>
            </a: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应用，支持在论文页面实时展示项目健康度评分，提供一键式分析体验。</a:t>
            </a:r>
            <a:endPar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endParaRPr>
          </a:p>
        </p:txBody>
      </p:sp>
      <p:sp>
        <p:nvSpPr>
          <p:cNvPr id="93" name="文本框 20"/>
          <p:cNvSpPr txBox="1"/>
          <p:nvPr/>
        </p:nvSpPr>
        <p:spPr>
          <a:xfrm flipH="1">
            <a:off x="9566685" y="2472053"/>
            <a:ext cx="1816798" cy="460375"/>
          </a:xfrm>
          <a:prstGeom prst="rect">
            <a:avLst/>
          </a:prstGeom>
          <a:noFill/>
          <a:ln w="9525">
            <a:noFill/>
            <a:miter/>
          </a:ln>
          <a:effectLst>
            <a:outerShdw sx="999" sy="999" algn="ctr" rotWithShape="0">
              <a:srgbClr val="000000"/>
            </a:outerShdw>
          </a:effectLst>
        </p:spPr>
        <p:txBody>
          <a:bodyPr wrap="square" anchor="t">
            <a:spAutoFit/>
          </a:bodyPr>
          <a:lstStyle/>
          <a:p>
            <a:pPr lvl="0" fontAlgn="auto">
              <a:lnSpc>
                <a:spcPct val="120000"/>
              </a:lnSpc>
            </a:pPr>
            <a:r>
              <a:rPr lang="zh-CN" altLang="en-US" sz="2000">
                <a:solidFill>
                  <a:srgbClr val="7C79E3"/>
                </a:solidFill>
                <a:latin typeface="微软雅黑" panose="020B0503020204020204" pitchFamily="34" charset="-122"/>
                <a:ea typeface="微软雅黑" panose="020B0503020204020204" pitchFamily="34" charset="-122"/>
                <a:sym typeface="Arial" panose="020B0604020202020204" pitchFamily="34" charset="0"/>
              </a:rPr>
              <a:t>社区化</a:t>
            </a:r>
            <a:endParaRPr lang="zh-CN" altLang="en-US" sz="2000">
              <a:solidFill>
                <a:srgbClr val="7C79E3"/>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4" name="文本框 93"/>
          <p:cNvSpPr txBox="1"/>
          <p:nvPr/>
        </p:nvSpPr>
        <p:spPr>
          <a:xfrm flipH="1">
            <a:off x="9566685" y="2946084"/>
            <a:ext cx="1929130" cy="1641475"/>
          </a:xfrm>
          <a:prstGeom prst="rect">
            <a:avLst/>
          </a:prstGeom>
          <a:noFill/>
          <a:ln w="9525">
            <a:noFill/>
            <a:miter/>
          </a:ln>
          <a:effectLst>
            <a:outerShdw sx="999" sy="999" algn="ctr" rotWithShape="0">
              <a:srgbClr val="000000"/>
            </a:outerShdw>
          </a:effectLst>
        </p:spPr>
        <p:txBody>
          <a:bodyPr wrap="square" anchor="t">
            <a:spAutoFit/>
          </a:bodyPr>
          <a:lstStyle/>
          <a:p>
            <a:pPr lvl="0" fontAlgn="auto">
              <a:lnSpc>
                <a:spcPct val="120000"/>
              </a:lnSpc>
            </a:pP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设计</a:t>
            </a:r>
            <a:r>
              <a:rPr lang="en-US" altLang="zh-CN"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a:t>
            </a: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生命力徽章</a:t>
            </a:r>
            <a:r>
              <a:rPr lang="en-US" altLang="zh-CN"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a:t>
            </a:r>
            <a:r>
              <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rPr>
              <a:t>与社区投票机制，鼓励用户参与优质项目推荐，形成数据反馈与社区激励的双重驱动。</a:t>
            </a:r>
            <a:endParaRPr lang="zh-CN" altLang="en-US" sz="1400" dirty="0">
              <a:solidFill>
                <a:srgbClr val="2B303C"/>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endParaRPr>
          </a:p>
        </p:txBody>
      </p:sp>
      <p:sp>
        <p:nvSpPr>
          <p:cNvPr id="95" name="文本框 20"/>
          <p:cNvSpPr txBox="1"/>
          <p:nvPr/>
        </p:nvSpPr>
        <p:spPr>
          <a:xfrm flipH="1">
            <a:off x="911318" y="4685665"/>
            <a:ext cx="1995487" cy="707886"/>
          </a:xfrm>
          <a:prstGeom prst="rect">
            <a:avLst/>
          </a:prstGeom>
          <a:noFill/>
          <a:ln w="9525">
            <a:noFill/>
            <a:miter/>
          </a:ln>
          <a:effectLst>
            <a:outerShdw sx="999" sy="999" algn="ctr" rotWithShape="0">
              <a:srgbClr val="000000"/>
            </a:outerShdw>
          </a:effectLst>
        </p:spPr>
        <p:txBody>
          <a:bodyPr wrap="square" anchor="t">
            <a:spAutoFit/>
          </a:bodyPr>
          <a:lstStyle/>
          <a:p>
            <a:pPr lvl="0" algn="ctr"/>
            <a:r>
              <a:rPr lang="en-US" altLang="zh-CN" sz="4000" dirty="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rPr>
              <a:t>NO.1</a:t>
            </a:r>
            <a:endParaRPr lang="en-US" altLang="zh-CN" sz="4000" dirty="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endParaRPr>
          </a:p>
        </p:txBody>
      </p:sp>
      <p:sp>
        <p:nvSpPr>
          <p:cNvPr id="96" name="文本框 20"/>
          <p:cNvSpPr txBox="1"/>
          <p:nvPr/>
        </p:nvSpPr>
        <p:spPr>
          <a:xfrm flipH="1">
            <a:off x="3644675" y="4685665"/>
            <a:ext cx="1995170" cy="707886"/>
          </a:xfrm>
          <a:prstGeom prst="rect">
            <a:avLst/>
          </a:prstGeom>
          <a:noFill/>
          <a:ln w="9525">
            <a:noFill/>
            <a:miter/>
          </a:ln>
          <a:effectLst>
            <a:outerShdw sx="999" sy="999" algn="ctr" rotWithShape="0">
              <a:srgbClr val="000000"/>
            </a:outerShdw>
          </a:effectLst>
        </p:spPr>
        <p:txBody>
          <a:bodyPr wrap="square" anchor="t">
            <a:spAutoFit/>
          </a:bodyPr>
          <a:lstStyle/>
          <a:p>
            <a:pPr lvl="0" algn="ctr"/>
            <a:r>
              <a:rPr lang="en-US" altLang="zh-CN" sz="4000" dirty="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rPr>
              <a:t>NO.2</a:t>
            </a:r>
            <a:endParaRPr lang="en-US" altLang="zh-CN" sz="4000" dirty="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endParaRPr>
          </a:p>
        </p:txBody>
      </p:sp>
      <p:sp>
        <p:nvSpPr>
          <p:cNvPr id="97" name="文本框 20"/>
          <p:cNvSpPr txBox="1"/>
          <p:nvPr/>
        </p:nvSpPr>
        <p:spPr>
          <a:xfrm flipH="1">
            <a:off x="6377715" y="4685665"/>
            <a:ext cx="1995170" cy="707886"/>
          </a:xfrm>
          <a:prstGeom prst="rect">
            <a:avLst/>
          </a:prstGeom>
          <a:noFill/>
          <a:ln w="9525">
            <a:noFill/>
            <a:miter/>
          </a:ln>
          <a:effectLst>
            <a:outerShdw sx="999" sy="999" algn="ctr" rotWithShape="0">
              <a:srgbClr val="000000"/>
            </a:outerShdw>
          </a:effectLst>
        </p:spPr>
        <p:txBody>
          <a:bodyPr wrap="square" anchor="t">
            <a:spAutoFit/>
          </a:bodyPr>
          <a:lstStyle/>
          <a:p>
            <a:pPr lvl="0" algn="ctr"/>
            <a:r>
              <a:rPr lang="en-US" altLang="zh-CN" sz="4000" dirty="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rPr>
              <a:t>NO.3</a:t>
            </a:r>
            <a:endParaRPr lang="en-US" altLang="zh-CN" sz="4000" dirty="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endParaRPr>
          </a:p>
        </p:txBody>
      </p:sp>
      <p:sp>
        <p:nvSpPr>
          <p:cNvPr id="98" name="文本框 20"/>
          <p:cNvSpPr txBox="1"/>
          <p:nvPr/>
        </p:nvSpPr>
        <p:spPr>
          <a:xfrm flipH="1">
            <a:off x="9110755" y="4685665"/>
            <a:ext cx="1995170" cy="707886"/>
          </a:xfrm>
          <a:prstGeom prst="rect">
            <a:avLst/>
          </a:prstGeom>
          <a:noFill/>
          <a:ln w="9525">
            <a:noFill/>
            <a:miter/>
          </a:ln>
          <a:effectLst>
            <a:outerShdw sx="999" sy="999" algn="ctr" rotWithShape="0">
              <a:srgbClr val="000000"/>
            </a:outerShdw>
          </a:effectLst>
        </p:spPr>
        <p:txBody>
          <a:bodyPr wrap="square" anchor="t">
            <a:spAutoFit/>
          </a:bodyPr>
          <a:lstStyle/>
          <a:p>
            <a:pPr lvl="0" algn="ctr"/>
            <a:r>
              <a:rPr lang="en-US" altLang="zh-CN" sz="4000" dirty="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rPr>
              <a:t>NO.4</a:t>
            </a:r>
            <a:endParaRPr lang="en-US" altLang="zh-CN" sz="4000" dirty="0">
              <a:solidFill>
                <a:schemeClr val="tx1">
                  <a:lumMod val="50000"/>
                  <a:lumOff val="50000"/>
                </a:schemeClr>
              </a:solidFill>
              <a:latin typeface="微软雅黑 Light" panose="020B0502040204020203" pitchFamily="34" charset="-122"/>
              <a:ea typeface="微软雅黑 Light" panose="020B0502040204020203" pitchFamily="34" charset="-122"/>
              <a:sym typeface="Arial" panose="020B0604020202020204" pitchFamily="34" charset="0"/>
            </a:endParaRPr>
          </a:p>
        </p:txBody>
      </p:sp>
      <p:grpSp>
        <p:nvGrpSpPr>
          <p:cNvPr id="10" name="组合 9"/>
          <p:cNvGrpSpPr/>
          <p:nvPr/>
        </p:nvGrpSpPr>
        <p:grpSpPr>
          <a:xfrm>
            <a:off x="696186" y="1249381"/>
            <a:ext cx="2501342" cy="5201882"/>
            <a:chOff x="568248" y="1324013"/>
            <a:chExt cx="2501342" cy="5201882"/>
          </a:xfrm>
        </p:grpSpPr>
        <p:grpSp>
          <p:nvGrpSpPr>
            <p:cNvPr id="9" name="组合 8"/>
            <p:cNvGrpSpPr/>
            <p:nvPr/>
          </p:nvGrpSpPr>
          <p:grpSpPr>
            <a:xfrm>
              <a:off x="568248" y="1324013"/>
              <a:ext cx="2215548" cy="4130954"/>
              <a:chOff x="568248" y="1324013"/>
              <a:chExt cx="2215548" cy="4130954"/>
            </a:xfrm>
          </p:grpSpPr>
          <p:sp>
            <p:nvSpPr>
              <p:cNvPr id="64" name="灯泡"/>
              <p:cNvSpPr/>
              <p:nvPr/>
            </p:nvSpPr>
            <p:spPr bwMode="auto">
              <a:xfrm>
                <a:off x="568248" y="1324013"/>
                <a:ext cx="937529" cy="1383030"/>
              </a:xfrm>
              <a:custGeom>
                <a:avLst/>
                <a:gdLst>
                  <a:gd name="T0" fmla="*/ 839696 w 1358900"/>
                  <a:gd name="T1" fmla="*/ 2086152 h 2151063"/>
                  <a:gd name="T2" fmla="*/ 752405 w 1358900"/>
                  <a:gd name="T3" fmla="*/ 2140511 h 2151063"/>
                  <a:gd name="T4" fmla="*/ 632619 w 1358900"/>
                  <a:gd name="T5" fmla="*/ 2146906 h 2151063"/>
                  <a:gd name="T6" fmla="*/ 534815 w 1358900"/>
                  <a:gd name="T7" fmla="*/ 2102140 h 2151063"/>
                  <a:gd name="T8" fmla="*/ 492444 w 1358900"/>
                  <a:gd name="T9" fmla="*/ 2023160 h 2151063"/>
                  <a:gd name="T10" fmla="*/ 978873 w 1358900"/>
                  <a:gd name="T11" fmla="*/ 1877587 h 2151063"/>
                  <a:gd name="T12" fmla="*/ 975704 w 1358900"/>
                  <a:gd name="T13" fmla="*/ 1949593 h 2151063"/>
                  <a:gd name="T14" fmla="*/ 411711 w 1358900"/>
                  <a:gd name="T15" fmla="*/ 1968795 h 2151063"/>
                  <a:gd name="T16" fmla="*/ 369887 w 1358900"/>
                  <a:gd name="T17" fmla="*/ 1911190 h 2151063"/>
                  <a:gd name="T18" fmla="*/ 411711 w 1358900"/>
                  <a:gd name="T19" fmla="*/ 1853585 h 2151063"/>
                  <a:gd name="T20" fmla="*/ 971585 w 1358900"/>
                  <a:gd name="T21" fmla="*/ 1709923 h 2151063"/>
                  <a:gd name="T22" fmla="*/ 981725 w 1358900"/>
                  <a:gd name="T23" fmla="*/ 1781479 h 2151063"/>
                  <a:gd name="T24" fmla="*/ 423435 w 1358900"/>
                  <a:gd name="T25" fmla="*/ 1812604 h 2151063"/>
                  <a:gd name="T26" fmla="*/ 370837 w 1358900"/>
                  <a:gd name="T27" fmla="*/ 1764793 h 2151063"/>
                  <a:gd name="T28" fmla="*/ 401255 w 1358900"/>
                  <a:gd name="T29" fmla="*/ 1699655 h 2151063"/>
                  <a:gd name="T30" fmla="*/ 1212263 w 1358900"/>
                  <a:gd name="T31" fmla="*/ 1027536 h 2151063"/>
                  <a:gd name="T32" fmla="*/ 1162712 w 1358900"/>
                  <a:gd name="T33" fmla="*/ 1009170 h 2151063"/>
                  <a:gd name="T34" fmla="*/ 1164344 w 1358900"/>
                  <a:gd name="T35" fmla="*/ 1001189 h 2151063"/>
                  <a:gd name="T36" fmla="*/ 686421 w 1358900"/>
                  <a:gd name="T37" fmla="*/ 65405 h 2151063"/>
                  <a:gd name="T38" fmla="*/ 812725 w 1358900"/>
                  <a:gd name="T39" fmla="*/ 98736 h 2151063"/>
                  <a:gd name="T40" fmla="*/ 977427 w 1358900"/>
                  <a:gd name="T41" fmla="*/ 180633 h 2151063"/>
                  <a:gd name="T42" fmla="*/ 1110078 w 1358900"/>
                  <a:gd name="T43" fmla="*/ 304113 h 2151063"/>
                  <a:gd name="T44" fmla="*/ 1201791 w 1358900"/>
                  <a:gd name="T45" fmla="*/ 459019 h 2151063"/>
                  <a:gd name="T46" fmla="*/ 1244633 w 1358900"/>
                  <a:gd name="T47" fmla="*/ 632970 h 2151063"/>
                  <a:gd name="T48" fmla="*/ 1235747 w 1358900"/>
                  <a:gd name="T49" fmla="*/ 811683 h 2151063"/>
                  <a:gd name="T50" fmla="*/ 1175451 w 1358900"/>
                  <a:gd name="T51" fmla="*/ 981191 h 2151063"/>
                  <a:gd name="T52" fmla="*/ 1166089 w 1358900"/>
                  <a:gd name="T53" fmla="*/ 998015 h 2151063"/>
                  <a:gd name="T54" fmla="*/ 1093258 w 1358900"/>
                  <a:gd name="T55" fmla="*/ 1114194 h 2151063"/>
                  <a:gd name="T56" fmla="*/ 995199 w 1358900"/>
                  <a:gd name="T57" fmla="*/ 1298621 h 2151063"/>
                  <a:gd name="T58" fmla="*/ 972667 w 1358900"/>
                  <a:gd name="T59" fmla="*/ 1488761 h 2151063"/>
                  <a:gd name="T60" fmla="*/ 1011066 w 1358900"/>
                  <a:gd name="T61" fmla="*/ 1334490 h 2151063"/>
                  <a:gd name="T62" fmla="*/ 1111982 w 1358900"/>
                  <a:gd name="T63" fmla="*/ 1164665 h 2151063"/>
                  <a:gd name="T64" fmla="*/ 1213215 w 1358900"/>
                  <a:gd name="T65" fmla="*/ 1025948 h 2151063"/>
                  <a:gd name="T66" fmla="*/ 1270338 w 1358900"/>
                  <a:gd name="T67" fmla="*/ 912626 h 2151063"/>
                  <a:gd name="T68" fmla="*/ 1310640 w 1358900"/>
                  <a:gd name="T69" fmla="*/ 718359 h 2151063"/>
                  <a:gd name="T70" fmla="*/ 1289061 w 1358900"/>
                  <a:gd name="T71" fmla="*/ 521235 h 2151063"/>
                  <a:gd name="T72" fmla="*/ 1207503 w 1358900"/>
                  <a:gd name="T73" fmla="*/ 340935 h 2151063"/>
                  <a:gd name="T74" fmla="*/ 1074535 w 1358900"/>
                  <a:gd name="T75" fmla="*/ 196187 h 2151063"/>
                  <a:gd name="T76" fmla="*/ 904755 w 1358900"/>
                  <a:gd name="T77" fmla="*/ 100640 h 2151063"/>
                  <a:gd name="T78" fmla="*/ 715934 w 1358900"/>
                  <a:gd name="T79" fmla="*/ 65405 h 2151063"/>
                  <a:gd name="T80" fmla="*/ 865159 w 1358900"/>
                  <a:gd name="T81" fmla="*/ 25723 h 2151063"/>
                  <a:gd name="T82" fmla="*/ 1059288 w 1358900"/>
                  <a:gd name="T83" fmla="*/ 116228 h 2151063"/>
                  <a:gd name="T84" fmla="*/ 1214019 w 1358900"/>
                  <a:gd name="T85" fmla="*/ 260084 h 2151063"/>
                  <a:gd name="T86" fmla="*/ 1317596 w 1358900"/>
                  <a:gd name="T87" fmla="*/ 445858 h 2151063"/>
                  <a:gd name="T88" fmla="*/ 1358582 w 1358900"/>
                  <a:gd name="T89" fmla="*/ 661800 h 2151063"/>
                  <a:gd name="T90" fmla="*/ 1344285 w 1358900"/>
                  <a:gd name="T91" fmla="*/ 819629 h 2151063"/>
                  <a:gd name="T92" fmla="*/ 1261359 w 1358900"/>
                  <a:gd name="T93" fmla="*/ 1030172 h 2151063"/>
                  <a:gd name="T94" fmla="*/ 1147932 w 1358900"/>
                  <a:gd name="T95" fmla="*/ 1196575 h 2151063"/>
                  <a:gd name="T96" fmla="*/ 1054839 w 1358900"/>
                  <a:gd name="T97" fmla="*/ 1399815 h 2151063"/>
                  <a:gd name="T98" fmla="*/ 1037047 w 1358900"/>
                  <a:gd name="T99" fmla="*/ 1560184 h 2151063"/>
                  <a:gd name="T100" fmla="*/ 997649 w 1358900"/>
                  <a:gd name="T101" fmla="*/ 1613217 h 2151063"/>
                  <a:gd name="T102" fmla="*/ 338057 w 1358900"/>
                  <a:gd name="T103" fmla="*/ 1599562 h 2151063"/>
                  <a:gd name="T104" fmla="*/ 318358 w 1358900"/>
                  <a:gd name="T105" fmla="*/ 1492543 h 2151063"/>
                  <a:gd name="T106" fmla="*/ 276419 w 1358900"/>
                  <a:gd name="T107" fmla="*/ 1314391 h 2151063"/>
                  <a:gd name="T108" fmla="*/ 137892 w 1358900"/>
                  <a:gd name="T109" fmla="*/ 1097178 h 2151063"/>
                  <a:gd name="T110" fmla="*/ 65133 w 1358900"/>
                  <a:gd name="T111" fmla="*/ 970471 h 2151063"/>
                  <a:gd name="T112" fmla="*/ 6354 w 1358900"/>
                  <a:gd name="T113" fmla="*/ 773900 h 2151063"/>
                  <a:gd name="T114" fmla="*/ 5084 w 1358900"/>
                  <a:gd name="T115" fmla="*/ 592571 h 2151063"/>
                  <a:gd name="T116" fmla="*/ 66722 w 1358900"/>
                  <a:gd name="T117" fmla="*/ 384886 h 2151063"/>
                  <a:gd name="T118" fmla="*/ 187456 w 1358900"/>
                  <a:gd name="T119" fmla="*/ 210861 h 2151063"/>
                  <a:gd name="T120" fmla="*/ 355532 w 1358900"/>
                  <a:gd name="T121" fmla="*/ 82249 h 2151063"/>
                  <a:gd name="T122" fmla="*/ 558874 w 1358900"/>
                  <a:gd name="T123" fmla="*/ 10797 h 215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58900" h="2151063">
                    <a:moveTo>
                      <a:pt x="492125" y="2016125"/>
                    </a:moveTo>
                    <a:lnTo>
                      <a:pt x="866775" y="2016125"/>
                    </a:lnTo>
                    <a:lnTo>
                      <a:pt x="866775" y="2023160"/>
                    </a:lnTo>
                    <a:lnTo>
                      <a:pt x="865819" y="2029875"/>
                    </a:lnTo>
                    <a:lnTo>
                      <a:pt x="864864" y="2036590"/>
                    </a:lnTo>
                    <a:lnTo>
                      <a:pt x="863271" y="2043305"/>
                    </a:lnTo>
                    <a:lnTo>
                      <a:pt x="861041" y="2050020"/>
                    </a:lnTo>
                    <a:lnTo>
                      <a:pt x="858811" y="2056415"/>
                    </a:lnTo>
                    <a:lnTo>
                      <a:pt x="855625" y="2062810"/>
                    </a:lnTo>
                    <a:lnTo>
                      <a:pt x="852120" y="2068565"/>
                    </a:lnTo>
                    <a:lnTo>
                      <a:pt x="848616" y="2074961"/>
                    </a:lnTo>
                    <a:lnTo>
                      <a:pt x="844156" y="2080397"/>
                    </a:lnTo>
                    <a:lnTo>
                      <a:pt x="839696" y="2086152"/>
                    </a:lnTo>
                    <a:lnTo>
                      <a:pt x="834917" y="2091588"/>
                    </a:lnTo>
                    <a:lnTo>
                      <a:pt x="829820" y="2097024"/>
                    </a:lnTo>
                    <a:lnTo>
                      <a:pt x="824404" y="2102140"/>
                    </a:lnTo>
                    <a:lnTo>
                      <a:pt x="818351" y="2106936"/>
                    </a:lnTo>
                    <a:lnTo>
                      <a:pt x="812298" y="2111733"/>
                    </a:lnTo>
                    <a:lnTo>
                      <a:pt x="805608" y="2116209"/>
                    </a:lnTo>
                    <a:lnTo>
                      <a:pt x="798918" y="2120366"/>
                    </a:lnTo>
                    <a:lnTo>
                      <a:pt x="791590" y="2124523"/>
                    </a:lnTo>
                    <a:lnTo>
                      <a:pt x="784263" y="2128041"/>
                    </a:lnTo>
                    <a:lnTo>
                      <a:pt x="776936" y="2131878"/>
                    </a:lnTo>
                    <a:lnTo>
                      <a:pt x="768971" y="2135075"/>
                    </a:lnTo>
                    <a:lnTo>
                      <a:pt x="760688" y="2137953"/>
                    </a:lnTo>
                    <a:lnTo>
                      <a:pt x="752405" y="2140511"/>
                    </a:lnTo>
                    <a:lnTo>
                      <a:pt x="743803" y="2142749"/>
                    </a:lnTo>
                    <a:lnTo>
                      <a:pt x="735202" y="2145307"/>
                    </a:lnTo>
                    <a:lnTo>
                      <a:pt x="726281" y="2146906"/>
                    </a:lnTo>
                    <a:lnTo>
                      <a:pt x="717361" y="2148505"/>
                    </a:lnTo>
                    <a:lnTo>
                      <a:pt x="708122" y="2149784"/>
                    </a:lnTo>
                    <a:lnTo>
                      <a:pt x="698565" y="2150424"/>
                    </a:lnTo>
                    <a:lnTo>
                      <a:pt x="689007" y="2151063"/>
                    </a:lnTo>
                    <a:lnTo>
                      <a:pt x="679769" y="2151063"/>
                    </a:lnTo>
                    <a:lnTo>
                      <a:pt x="669893" y="2151063"/>
                    </a:lnTo>
                    <a:lnTo>
                      <a:pt x="660335" y="2150424"/>
                    </a:lnTo>
                    <a:lnTo>
                      <a:pt x="650778" y="2149784"/>
                    </a:lnTo>
                    <a:lnTo>
                      <a:pt x="641539" y="2148505"/>
                    </a:lnTo>
                    <a:lnTo>
                      <a:pt x="632619" y="2146906"/>
                    </a:lnTo>
                    <a:lnTo>
                      <a:pt x="623699" y="2145307"/>
                    </a:lnTo>
                    <a:lnTo>
                      <a:pt x="615097" y="2142749"/>
                    </a:lnTo>
                    <a:lnTo>
                      <a:pt x="606495" y="2140511"/>
                    </a:lnTo>
                    <a:lnTo>
                      <a:pt x="598212" y="2137953"/>
                    </a:lnTo>
                    <a:lnTo>
                      <a:pt x="590248" y="2135075"/>
                    </a:lnTo>
                    <a:lnTo>
                      <a:pt x="582283" y="2131878"/>
                    </a:lnTo>
                    <a:lnTo>
                      <a:pt x="574637" y="2128041"/>
                    </a:lnTo>
                    <a:lnTo>
                      <a:pt x="567310" y="2124523"/>
                    </a:lnTo>
                    <a:lnTo>
                      <a:pt x="559983" y="2120366"/>
                    </a:lnTo>
                    <a:lnTo>
                      <a:pt x="553292" y="2116209"/>
                    </a:lnTo>
                    <a:lnTo>
                      <a:pt x="546921" y="2111733"/>
                    </a:lnTo>
                    <a:lnTo>
                      <a:pt x="540868" y="2106936"/>
                    </a:lnTo>
                    <a:lnTo>
                      <a:pt x="534815" y="2102140"/>
                    </a:lnTo>
                    <a:lnTo>
                      <a:pt x="529399" y="2097024"/>
                    </a:lnTo>
                    <a:lnTo>
                      <a:pt x="523983" y="2091588"/>
                    </a:lnTo>
                    <a:lnTo>
                      <a:pt x="519204" y="2086152"/>
                    </a:lnTo>
                    <a:lnTo>
                      <a:pt x="514744" y="2080397"/>
                    </a:lnTo>
                    <a:lnTo>
                      <a:pt x="510284" y="2074961"/>
                    </a:lnTo>
                    <a:lnTo>
                      <a:pt x="506780" y="2068565"/>
                    </a:lnTo>
                    <a:lnTo>
                      <a:pt x="503594" y="2062810"/>
                    </a:lnTo>
                    <a:lnTo>
                      <a:pt x="500408" y="2056415"/>
                    </a:lnTo>
                    <a:lnTo>
                      <a:pt x="497860" y="2050020"/>
                    </a:lnTo>
                    <a:lnTo>
                      <a:pt x="495629" y="2043305"/>
                    </a:lnTo>
                    <a:lnTo>
                      <a:pt x="494037" y="2036590"/>
                    </a:lnTo>
                    <a:lnTo>
                      <a:pt x="493081" y="2029875"/>
                    </a:lnTo>
                    <a:lnTo>
                      <a:pt x="492444" y="2023160"/>
                    </a:lnTo>
                    <a:lnTo>
                      <a:pt x="492125" y="2016125"/>
                    </a:lnTo>
                    <a:close/>
                    <a:moveTo>
                      <a:pt x="429455" y="1851025"/>
                    </a:moveTo>
                    <a:lnTo>
                      <a:pt x="929444" y="1851025"/>
                    </a:lnTo>
                    <a:lnTo>
                      <a:pt x="935464" y="1851345"/>
                    </a:lnTo>
                    <a:lnTo>
                      <a:pt x="941485" y="1852305"/>
                    </a:lnTo>
                    <a:lnTo>
                      <a:pt x="947188" y="1853585"/>
                    </a:lnTo>
                    <a:lnTo>
                      <a:pt x="952574" y="1855825"/>
                    </a:lnTo>
                    <a:lnTo>
                      <a:pt x="957644" y="1858066"/>
                    </a:lnTo>
                    <a:lnTo>
                      <a:pt x="963030" y="1861266"/>
                    </a:lnTo>
                    <a:lnTo>
                      <a:pt x="967466" y="1864786"/>
                    </a:lnTo>
                    <a:lnTo>
                      <a:pt x="971585" y="1868626"/>
                    </a:lnTo>
                    <a:lnTo>
                      <a:pt x="975704" y="1873107"/>
                    </a:lnTo>
                    <a:lnTo>
                      <a:pt x="978873" y="1877587"/>
                    </a:lnTo>
                    <a:lnTo>
                      <a:pt x="981725" y="1882388"/>
                    </a:lnTo>
                    <a:lnTo>
                      <a:pt x="984259" y="1887828"/>
                    </a:lnTo>
                    <a:lnTo>
                      <a:pt x="986477" y="1893268"/>
                    </a:lnTo>
                    <a:lnTo>
                      <a:pt x="988062" y="1899029"/>
                    </a:lnTo>
                    <a:lnTo>
                      <a:pt x="988695" y="1905109"/>
                    </a:lnTo>
                    <a:lnTo>
                      <a:pt x="989012" y="1911190"/>
                    </a:lnTo>
                    <a:lnTo>
                      <a:pt x="988695" y="1917270"/>
                    </a:lnTo>
                    <a:lnTo>
                      <a:pt x="988062" y="1923351"/>
                    </a:lnTo>
                    <a:lnTo>
                      <a:pt x="986477" y="1929111"/>
                    </a:lnTo>
                    <a:lnTo>
                      <a:pt x="984259" y="1934872"/>
                    </a:lnTo>
                    <a:lnTo>
                      <a:pt x="981725" y="1939992"/>
                    </a:lnTo>
                    <a:lnTo>
                      <a:pt x="978873" y="1945113"/>
                    </a:lnTo>
                    <a:lnTo>
                      <a:pt x="975704" y="1949593"/>
                    </a:lnTo>
                    <a:lnTo>
                      <a:pt x="971585" y="1953753"/>
                    </a:lnTo>
                    <a:lnTo>
                      <a:pt x="967466" y="1957914"/>
                    </a:lnTo>
                    <a:lnTo>
                      <a:pt x="963030" y="1961114"/>
                    </a:lnTo>
                    <a:lnTo>
                      <a:pt x="957644" y="1963994"/>
                    </a:lnTo>
                    <a:lnTo>
                      <a:pt x="952574" y="1966554"/>
                    </a:lnTo>
                    <a:lnTo>
                      <a:pt x="947188" y="1968795"/>
                    </a:lnTo>
                    <a:lnTo>
                      <a:pt x="941485" y="1970395"/>
                    </a:lnTo>
                    <a:lnTo>
                      <a:pt x="935464" y="1971355"/>
                    </a:lnTo>
                    <a:lnTo>
                      <a:pt x="929444" y="1971675"/>
                    </a:lnTo>
                    <a:lnTo>
                      <a:pt x="429455" y="1971675"/>
                    </a:lnTo>
                    <a:lnTo>
                      <a:pt x="423435" y="1971355"/>
                    </a:lnTo>
                    <a:lnTo>
                      <a:pt x="417414" y="1970395"/>
                    </a:lnTo>
                    <a:lnTo>
                      <a:pt x="411711" y="1968795"/>
                    </a:lnTo>
                    <a:lnTo>
                      <a:pt x="406325" y="1966554"/>
                    </a:lnTo>
                    <a:lnTo>
                      <a:pt x="401255" y="1963994"/>
                    </a:lnTo>
                    <a:lnTo>
                      <a:pt x="396185" y="1961114"/>
                    </a:lnTo>
                    <a:lnTo>
                      <a:pt x="391433" y="1957914"/>
                    </a:lnTo>
                    <a:lnTo>
                      <a:pt x="387314" y="1953753"/>
                    </a:lnTo>
                    <a:lnTo>
                      <a:pt x="383511" y="1949593"/>
                    </a:lnTo>
                    <a:lnTo>
                      <a:pt x="380026" y="1945113"/>
                    </a:lnTo>
                    <a:lnTo>
                      <a:pt x="377174" y="1939992"/>
                    </a:lnTo>
                    <a:lnTo>
                      <a:pt x="374323" y="1934872"/>
                    </a:lnTo>
                    <a:lnTo>
                      <a:pt x="372422" y="1929111"/>
                    </a:lnTo>
                    <a:lnTo>
                      <a:pt x="370837" y="1923351"/>
                    </a:lnTo>
                    <a:lnTo>
                      <a:pt x="370204" y="1917270"/>
                    </a:lnTo>
                    <a:lnTo>
                      <a:pt x="369887" y="1911190"/>
                    </a:lnTo>
                    <a:lnTo>
                      <a:pt x="370204" y="1905109"/>
                    </a:lnTo>
                    <a:lnTo>
                      <a:pt x="370837" y="1899029"/>
                    </a:lnTo>
                    <a:lnTo>
                      <a:pt x="372422" y="1893268"/>
                    </a:lnTo>
                    <a:lnTo>
                      <a:pt x="374323" y="1887828"/>
                    </a:lnTo>
                    <a:lnTo>
                      <a:pt x="377174" y="1882388"/>
                    </a:lnTo>
                    <a:lnTo>
                      <a:pt x="380026" y="1877587"/>
                    </a:lnTo>
                    <a:lnTo>
                      <a:pt x="383511" y="1873107"/>
                    </a:lnTo>
                    <a:lnTo>
                      <a:pt x="387314" y="1868626"/>
                    </a:lnTo>
                    <a:lnTo>
                      <a:pt x="391433" y="1864786"/>
                    </a:lnTo>
                    <a:lnTo>
                      <a:pt x="396185" y="1861266"/>
                    </a:lnTo>
                    <a:lnTo>
                      <a:pt x="401255" y="1858066"/>
                    </a:lnTo>
                    <a:lnTo>
                      <a:pt x="406325" y="1855825"/>
                    </a:lnTo>
                    <a:lnTo>
                      <a:pt x="411711" y="1853585"/>
                    </a:lnTo>
                    <a:lnTo>
                      <a:pt x="417414" y="1852305"/>
                    </a:lnTo>
                    <a:lnTo>
                      <a:pt x="423435" y="1851345"/>
                    </a:lnTo>
                    <a:lnTo>
                      <a:pt x="429455" y="1851025"/>
                    </a:lnTo>
                    <a:close/>
                    <a:moveTo>
                      <a:pt x="429455" y="1692275"/>
                    </a:moveTo>
                    <a:lnTo>
                      <a:pt x="929444" y="1692275"/>
                    </a:lnTo>
                    <a:lnTo>
                      <a:pt x="935464" y="1692596"/>
                    </a:lnTo>
                    <a:lnTo>
                      <a:pt x="941485" y="1693238"/>
                    </a:lnTo>
                    <a:lnTo>
                      <a:pt x="947188" y="1694842"/>
                    </a:lnTo>
                    <a:lnTo>
                      <a:pt x="952574" y="1697088"/>
                    </a:lnTo>
                    <a:lnTo>
                      <a:pt x="957644" y="1699655"/>
                    </a:lnTo>
                    <a:lnTo>
                      <a:pt x="963030" y="1702543"/>
                    </a:lnTo>
                    <a:lnTo>
                      <a:pt x="967466" y="1706073"/>
                    </a:lnTo>
                    <a:lnTo>
                      <a:pt x="971585" y="1709923"/>
                    </a:lnTo>
                    <a:lnTo>
                      <a:pt x="975704" y="1714095"/>
                    </a:lnTo>
                    <a:lnTo>
                      <a:pt x="978873" y="1718908"/>
                    </a:lnTo>
                    <a:lnTo>
                      <a:pt x="981725" y="1724042"/>
                    </a:lnTo>
                    <a:lnTo>
                      <a:pt x="984259" y="1729176"/>
                    </a:lnTo>
                    <a:lnTo>
                      <a:pt x="986477" y="1734631"/>
                    </a:lnTo>
                    <a:lnTo>
                      <a:pt x="988062" y="1740407"/>
                    </a:lnTo>
                    <a:lnTo>
                      <a:pt x="988695" y="1746503"/>
                    </a:lnTo>
                    <a:lnTo>
                      <a:pt x="989012" y="1752600"/>
                    </a:lnTo>
                    <a:lnTo>
                      <a:pt x="988695" y="1759017"/>
                    </a:lnTo>
                    <a:lnTo>
                      <a:pt x="988062" y="1764793"/>
                    </a:lnTo>
                    <a:lnTo>
                      <a:pt x="986477" y="1770569"/>
                    </a:lnTo>
                    <a:lnTo>
                      <a:pt x="984259" y="1776024"/>
                    </a:lnTo>
                    <a:lnTo>
                      <a:pt x="981725" y="1781479"/>
                    </a:lnTo>
                    <a:lnTo>
                      <a:pt x="978873" y="1786292"/>
                    </a:lnTo>
                    <a:lnTo>
                      <a:pt x="975704" y="1791426"/>
                    </a:lnTo>
                    <a:lnTo>
                      <a:pt x="971585" y="1795598"/>
                    </a:lnTo>
                    <a:lnTo>
                      <a:pt x="967466" y="1799127"/>
                    </a:lnTo>
                    <a:lnTo>
                      <a:pt x="963030" y="1802657"/>
                    </a:lnTo>
                    <a:lnTo>
                      <a:pt x="957644" y="1805866"/>
                    </a:lnTo>
                    <a:lnTo>
                      <a:pt x="952574" y="1808433"/>
                    </a:lnTo>
                    <a:lnTo>
                      <a:pt x="947188" y="1810358"/>
                    </a:lnTo>
                    <a:lnTo>
                      <a:pt x="941485" y="1811641"/>
                    </a:lnTo>
                    <a:lnTo>
                      <a:pt x="935464" y="1812604"/>
                    </a:lnTo>
                    <a:lnTo>
                      <a:pt x="929444" y="1812925"/>
                    </a:lnTo>
                    <a:lnTo>
                      <a:pt x="429455" y="1812925"/>
                    </a:lnTo>
                    <a:lnTo>
                      <a:pt x="423435" y="1812604"/>
                    </a:lnTo>
                    <a:lnTo>
                      <a:pt x="417414" y="1811641"/>
                    </a:lnTo>
                    <a:lnTo>
                      <a:pt x="411711" y="1810358"/>
                    </a:lnTo>
                    <a:lnTo>
                      <a:pt x="406325" y="1808433"/>
                    </a:lnTo>
                    <a:lnTo>
                      <a:pt x="401255" y="1805866"/>
                    </a:lnTo>
                    <a:lnTo>
                      <a:pt x="396185" y="1802657"/>
                    </a:lnTo>
                    <a:lnTo>
                      <a:pt x="391433" y="1799127"/>
                    </a:lnTo>
                    <a:lnTo>
                      <a:pt x="387314" y="1795598"/>
                    </a:lnTo>
                    <a:lnTo>
                      <a:pt x="383511" y="1791426"/>
                    </a:lnTo>
                    <a:lnTo>
                      <a:pt x="380026" y="1786292"/>
                    </a:lnTo>
                    <a:lnTo>
                      <a:pt x="377174" y="1781479"/>
                    </a:lnTo>
                    <a:lnTo>
                      <a:pt x="374323" y="1776024"/>
                    </a:lnTo>
                    <a:lnTo>
                      <a:pt x="372422" y="1770569"/>
                    </a:lnTo>
                    <a:lnTo>
                      <a:pt x="370837" y="1764793"/>
                    </a:lnTo>
                    <a:lnTo>
                      <a:pt x="370204" y="1759017"/>
                    </a:lnTo>
                    <a:lnTo>
                      <a:pt x="369887" y="1752600"/>
                    </a:lnTo>
                    <a:lnTo>
                      <a:pt x="370204" y="1746503"/>
                    </a:lnTo>
                    <a:lnTo>
                      <a:pt x="370837" y="1740407"/>
                    </a:lnTo>
                    <a:lnTo>
                      <a:pt x="372422" y="1734631"/>
                    </a:lnTo>
                    <a:lnTo>
                      <a:pt x="374323" y="1729176"/>
                    </a:lnTo>
                    <a:lnTo>
                      <a:pt x="377174" y="1724042"/>
                    </a:lnTo>
                    <a:lnTo>
                      <a:pt x="380026" y="1718908"/>
                    </a:lnTo>
                    <a:lnTo>
                      <a:pt x="383511" y="1714095"/>
                    </a:lnTo>
                    <a:lnTo>
                      <a:pt x="387314" y="1709923"/>
                    </a:lnTo>
                    <a:lnTo>
                      <a:pt x="391433" y="1706073"/>
                    </a:lnTo>
                    <a:lnTo>
                      <a:pt x="396185" y="1702543"/>
                    </a:lnTo>
                    <a:lnTo>
                      <a:pt x="401255" y="1699655"/>
                    </a:lnTo>
                    <a:lnTo>
                      <a:pt x="406325" y="1697088"/>
                    </a:lnTo>
                    <a:lnTo>
                      <a:pt x="411711" y="1694842"/>
                    </a:lnTo>
                    <a:lnTo>
                      <a:pt x="417414" y="1693238"/>
                    </a:lnTo>
                    <a:lnTo>
                      <a:pt x="423435" y="1692596"/>
                    </a:lnTo>
                    <a:lnTo>
                      <a:pt x="429455" y="1692275"/>
                    </a:lnTo>
                    <a:close/>
                    <a:moveTo>
                      <a:pt x="1217103" y="1013330"/>
                    </a:moveTo>
                    <a:lnTo>
                      <a:pt x="1217023" y="1014521"/>
                    </a:lnTo>
                    <a:lnTo>
                      <a:pt x="1216389" y="1018965"/>
                    </a:lnTo>
                    <a:lnTo>
                      <a:pt x="1215437" y="1022139"/>
                    </a:lnTo>
                    <a:lnTo>
                      <a:pt x="1214802" y="1023409"/>
                    </a:lnTo>
                    <a:lnTo>
                      <a:pt x="1214167" y="1024361"/>
                    </a:lnTo>
                    <a:lnTo>
                      <a:pt x="1213850" y="1024679"/>
                    </a:lnTo>
                    <a:lnTo>
                      <a:pt x="1212263" y="1027536"/>
                    </a:lnTo>
                    <a:lnTo>
                      <a:pt x="1210676" y="1029440"/>
                    </a:lnTo>
                    <a:lnTo>
                      <a:pt x="1213215" y="1024996"/>
                    </a:lnTo>
                    <a:lnTo>
                      <a:pt x="1215119" y="1020870"/>
                    </a:lnTo>
                    <a:lnTo>
                      <a:pt x="1216389" y="1017378"/>
                    </a:lnTo>
                    <a:lnTo>
                      <a:pt x="1217023" y="1013886"/>
                    </a:lnTo>
                    <a:lnTo>
                      <a:pt x="1217103" y="1013330"/>
                    </a:lnTo>
                    <a:close/>
                    <a:moveTo>
                      <a:pt x="1217341" y="1009442"/>
                    </a:moveTo>
                    <a:lnTo>
                      <a:pt x="1217658" y="1010077"/>
                    </a:lnTo>
                    <a:lnTo>
                      <a:pt x="1217341" y="1011664"/>
                    </a:lnTo>
                    <a:lnTo>
                      <a:pt x="1217103" y="1013330"/>
                    </a:lnTo>
                    <a:lnTo>
                      <a:pt x="1217341" y="1009760"/>
                    </a:lnTo>
                    <a:lnTo>
                      <a:pt x="1217341" y="1009442"/>
                    </a:lnTo>
                    <a:close/>
                    <a:moveTo>
                      <a:pt x="1162712" y="1009170"/>
                    </a:moveTo>
                    <a:lnTo>
                      <a:pt x="1162440" y="1013251"/>
                    </a:lnTo>
                    <a:lnTo>
                      <a:pt x="1162440" y="1012934"/>
                    </a:lnTo>
                    <a:lnTo>
                      <a:pt x="1162440" y="1011347"/>
                    </a:lnTo>
                    <a:lnTo>
                      <a:pt x="1162712" y="1009170"/>
                    </a:lnTo>
                    <a:close/>
                    <a:moveTo>
                      <a:pt x="1167137" y="996491"/>
                    </a:moveTo>
                    <a:lnTo>
                      <a:pt x="1166565" y="997380"/>
                    </a:lnTo>
                    <a:lnTo>
                      <a:pt x="1164661" y="1001506"/>
                    </a:lnTo>
                    <a:lnTo>
                      <a:pt x="1163392" y="1005633"/>
                    </a:lnTo>
                    <a:lnTo>
                      <a:pt x="1162757" y="1008807"/>
                    </a:lnTo>
                    <a:lnTo>
                      <a:pt x="1162712" y="1009170"/>
                    </a:lnTo>
                    <a:lnTo>
                      <a:pt x="1162757" y="1008490"/>
                    </a:lnTo>
                    <a:lnTo>
                      <a:pt x="1163392" y="1004681"/>
                    </a:lnTo>
                    <a:lnTo>
                      <a:pt x="1164344" y="1001189"/>
                    </a:lnTo>
                    <a:lnTo>
                      <a:pt x="1164767" y="1000448"/>
                    </a:lnTo>
                    <a:lnTo>
                      <a:pt x="1164979" y="1000237"/>
                    </a:lnTo>
                    <a:lnTo>
                      <a:pt x="1164979" y="1000078"/>
                    </a:lnTo>
                    <a:lnTo>
                      <a:pt x="1165613" y="998967"/>
                    </a:lnTo>
                    <a:lnTo>
                      <a:pt x="1166089" y="998015"/>
                    </a:lnTo>
                    <a:lnTo>
                      <a:pt x="1166756" y="996872"/>
                    </a:lnTo>
                    <a:lnTo>
                      <a:pt x="1167137" y="996491"/>
                    </a:lnTo>
                    <a:close/>
                    <a:moveTo>
                      <a:pt x="1167517" y="995899"/>
                    </a:moveTo>
                    <a:lnTo>
                      <a:pt x="1167517" y="996110"/>
                    </a:lnTo>
                    <a:lnTo>
                      <a:pt x="1167137" y="996491"/>
                    </a:lnTo>
                    <a:lnTo>
                      <a:pt x="1167517" y="995899"/>
                    </a:lnTo>
                    <a:close/>
                    <a:moveTo>
                      <a:pt x="701019" y="65088"/>
                    </a:moveTo>
                    <a:lnTo>
                      <a:pt x="686421" y="65405"/>
                    </a:lnTo>
                    <a:lnTo>
                      <a:pt x="671823" y="66358"/>
                    </a:lnTo>
                    <a:lnTo>
                      <a:pt x="657225" y="67310"/>
                    </a:lnTo>
                    <a:lnTo>
                      <a:pt x="671823" y="68897"/>
                    </a:lnTo>
                    <a:lnTo>
                      <a:pt x="686104" y="70484"/>
                    </a:lnTo>
                    <a:lnTo>
                      <a:pt x="700384" y="72389"/>
                    </a:lnTo>
                    <a:lnTo>
                      <a:pt x="714982" y="74611"/>
                    </a:lnTo>
                    <a:lnTo>
                      <a:pt x="729263" y="77468"/>
                    </a:lnTo>
                    <a:lnTo>
                      <a:pt x="743226" y="80325"/>
                    </a:lnTo>
                    <a:lnTo>
                      <a:pt x="757189" y="83499"/>
                    </a:lnTo>
                    <a:lnTo>
                      <a:pt x="771152" y="86673"/>
                    </a:lnTo>
                    <a:lnTo>
                      <a:pt x="785433" y="90800"/>
                    </a:lnTo>
                    <a:lnTo>
                      <a:pt x="799079" y="94609"/>
                    </a:lnTo>
                    <a:lnTo>
                      <a:pt x="812725" y="98736"/>
                    </a:lnTo>
                    <a:lnTo>
                      <a:pt x="826053" y="103497"/>
                    </a:lnTo>
                    <a:lnTo>
                      <a:pt x="839382" y="108259"/>
                    </a:lnTo>
                    <a:lnTo>
                      <a:pt x="852710" y="113655"/>
                    </a:lnTo>
                    <a:lnTo>
                      <a:pt x="865721" y="119051"/>
                    </a:lnTo>
                    <a:lnTo>
                      <a:pt x="878733" y="125082"/>
                    </a:lnTo>
                    <a:lnTo>
                      <a:pt x="892061" y="130796"/>
                    </a:lnTo>
                    <a:lnTo>
                      <a:pt x="904755" y="137462"/>
                    </a:lnTo>
                    <a:lnTo>
                      <a:pt x="917131" y="143811"/>
                    </a:lnTo>
                    <a:lnTo>
                      <a:pt x="929508" y="150794"/>
                    </a:lnTo>
                    <a:lnTo>
                      <a:pt x="941884" y="157778"/>
                    </a:lnTo>
                    <a:lnTo>
                      <a:pt x="953944" y="165078"/>
                    </a:lnTo>
                    <a:lnTo>
                      <a:pt x="965685" y="173014"/>
                    </a:lnTo>
                    <a:lnTo>
                      <a:pt x="977427" y="180633"/>
                    </a:lnTo>
                    <a:lnTo>
                      <a:pt x="988852" y="188886"/>
                    </a:lnTo>
                    <a:lnTo>
                      <a:pt x="1000276" y="197139"/>
                    </a:lnTo>
                    <a:lnTo>
                      <a:pt x="1011383" y="206027"/>
                    </a:lnTo>
                    <a:lnTo>
                      <a:pt x="1022173" y="214598"/>
                    </a:lnTo>
                    <a:lnTo>
                      <a:pt x="1032963" y="223803"/>
                    </a:lnTo>
                    <a:lnTo>
                      <a:pt x="1043118" y="233008"/>
                    </a:lnTo>
                    <a:lnTo>
                      <a:pt x="1053590" y="242531"/>
                    </a:lnTo>
                    <a:lnTo>
                      <a:pt x="1063428" y="252054"/>
                    </a:lnTo>
                    <a:lnTo>
                      <a:pt x="1073266" y="262212"/>
                    </a:lnTo>
                    <a:lnTo>
                      <a:pt x="1083103" y="272370"/>
                    </a:lnTo>
                    <a:lnTo>
                      <a:pt x="1092306" y="282845"/>
                    </a:lnTo>
                    <a:lnTo>
                      <a:pt x="1101192" y="293320"/>
                    </a:lnTo>
                    <a:lnTo>
                      <a:pt x="1110078" y="304113"/>
                    </a:lnTo>
                    <a:lnTo>
                      <a:pt x="1118963" y="315223"/>
                    </a:lnTo>
                    <a:lnTo>
                      <a:pt x="1127214" y="326333"/>
                    </a:lnTo>
                    <a:lnTo>
                      <a:pt x="1135148" y="337760"/>
                    </a:lnTo>
                    <a:lnTo>
                      <a:pt x="1143082" y="349188"/>
                    </a:lnTo>
                    <a:lnTo>
                      <a:pt x="1151015" y="360615"/>
                    </a:lnTo>
                    <a:lnTo>
                      <a:pt x="1157997" y="372360"/>
                    </a:lnTo>
                    <a:lnTo>
                      <a:pt x="1165296" y="384423"/>
                    </a:lnTo>
                    <a:lnTo>
                      <a:pt x="1171960" y="396485"/>
                    </a:lnTo>
                    <a:lnTo>
                      <a:pt x="1178625" y="408865"/>
                    </a:lnTo>
                    <a:lnTo>
                      <a:pt x="1184971" y="421244"/>
                    </a:lnTo>
                    <a:lnTo>
                      <a:pt x="1190684" y="433624"/>
                    </a:lnTo>
                    <a:lnTo>
                      <a:pt x="1196713" y="446321"/>
                    </a:lnTo>
                    <a:lnTo>
                      <a:pt x="1201791" y="459019"/>
                    </a:lnTo>
                    <a:lnTo>
                      <a:pt x="1206868" y="471716"/>
                    </a:lnTo>
                    <a:lnTo>
                      <a:pt x="1211629" y="484730"/>
                    </a:lnTo>
                    <a:lnTo>
                      <a:pt x="1216071" y="497745"/>
                    </a:lnTo>
                    <a:lnTo>
                      <a:pt x="1220514" y="511077"/>
                    </a:lnTo>
                    <a:lnTo>
                      <a:pt x="1224322" y="524409"/>
                    </a:lnTo>
                    <a:lnTo>
                      <a:pt x="1227813" y="537741"/>
                    </a:lnTo>
                    <a:lnTo>
                      <a:pt x="1230987" y="551073"/>
                    </a:lnTo>
                    <a:lnTo>
                      <a:pt x="1234160" y="564405"/>
                    </a:lnTo>
                    <a:lnTo>
                      <a:pt x="1237016" y="578055"/>
                    </a:lnTo>
                    <a:lnTo>
                      <a:pt x="1239238" y="591704"/>
                    </a:lnTo>
                    <a:lnTo>
                      <a:pt x="1241142" y="605671"/>
                    </a:lnTo>
                    <a:lnTo>
                      <a:pt x="1243046" y="619321"/>
                    </a:lnTo>
                    <a:lnTo>
                      <a:pt x="1244633" y="632970"/>
                    </a:lnTo>
                    <a:lnTo>
                      <a:pt x="1245902" y="646620"/>
                    </a:lnTo>
                    <a:lnTo>
                      <a:pt x="1246537" y="660269"/>
                    </a:lnTo>
                    <a:lnTo>
                      <a:pt x="1247171" y="674236"/>
                    </a:lnTo>
                    <a:lnTo>
                      <a:pt x="1247489" y="688203"/>
                    </a:lnTo>
                    <a:lnTo>
                      <a:pt x="1247171" y="701852"/>
                    </a:lnTo>
                    <a:lnTo>
                      <a:pt x="1246854" y="715819"/>
                    </a:lnTo>
                    <a:lnTo>
                      <a:pt x="1246219" y="729469"/>
                    </a:lnTo>
                    <a:lnTo>
                      <a:pt x="1245267" y="743118"/>
                    </a:lnTo>
                    <a:lnTo>
                      <a:pt x="1243998" y="756768"/>
                    </a:lnTo>
                    <a:lnTo>
                      <a:pt x="1242094" y="771052"/>
                    </a:lnTo>
                    <a:lnTo>
                      <a:pt x="1240190" y="784702"/>
                    </a:lnTo>
                    <a:lnTo>
                      <a:pt x="1237968" y="798034"/>
                    </a:lnTo>
                    <a:lnTo>
                      <a:pt x="1235747" y="811683"/>
                    </a:lnTo>
                    <a:lnTo>
                      <a:pt x="1232891" y="825333"/>
                    </a:lnTo>
                    <a:lnTo>
                      <a:pt x="1229400" y="838665"/>
                    </a:lnTo>
                    <a:lnTo>
                      <a:pt x="1226226" y="852314"/>
                    </a:lnTo>
                    <a:lnTo>
                      <a:pt x="1222418" y="865646"/>
                    </a:lnTo>
                    <a:lnTo>
                      <a:pt x="1218293" y="878661"/>
                    </a:lnTo>
                    <a:lnTo>
                      <a:pt x="1214167" y="891993"/>
                    </a:lnTo>
                    <a:lnTo>
                      <a:pt x="1209407" y="905008"/>
                    </a:lnTo>
                    <a:lnTo>
                      <a:pt x="1204330" y="918022"/>
                    </a:lnTo>
                    <a:lnTo>
                      <a:pt x="1199252" y="930720"/>
                    </a:lnTo>
                    <a:lnTo>
                      <a:pt x="1193540" y="943417"/>
                    </a:lnTo>
                    <a:lnTo>
                      <a:pt x="1187828" y="956114"/>
                    </a:lnTo>
                    <a:lnTo>
                      <a:pt x="1181481" y="968811"/>
                    </a:lnTo>
                    <a:lnTo>
                      <a:pt x="1175451" y="981191"/>
                    </a:lnTo>
                    <a:lnTo>
                      <a:pt x="1168469" y="993253"/>
                    </a:lnTo>
                    <a:lnTo>
                      <a:pt x="1167094" y="996004"/>
                    </a:lnTo>
                    <a:lnTo>
                      <a:pt x="1166565" y="996745"/>
                    </a:lnTo>
                    <a:lnTo>
                      <a:pt x="1166883" y="996428"/>
                    </a:lnTo>
                    <a:lnTo>
                      <a:pt x="1167094" y="996004"/>
                    </a:lnTo>
                    <a:lnTo>
                      <a:pt x="1168152" y="994523"/>
                    </a:lnTo>
                    <a:lnTo>
                      <a:pt x="1169422" y="992936"/>
                    </a:lnTo>
                    <a:lnTo>
                      <a:pt x="1167517" y="995899"/>
                    </a:lnTo>
                    <a:lnTo>
                      <a:pt x="1167517" y="995793"/>
                    </a:lnTo>
                    <a:lnTo>
                      <a:pt x="1167200" y="996110"/>
                    </a:lnTo>
                    <a:lnTo>
                      <a:pt x="1166756" y="996872"/>
                    </a:lnTo>
                    <a:lnTo>
                      <a:pt x="1166565" y="997062"/>
                    </a:lnTo>
                    <a:lnTo>
                      <a:pt x="1166089" y="998015"/>
                    </a:lnTo>
                    <a:lnTo>
                      <a:pt x="1164979" y="999919"/>
                    </a:lnTo>
                    <a:lnTo>
                      <a:pt x="1164979" y="1000078"/>
                    </a:lnTo>
                    <a:lnTo>
                      <a:pt x="1164767" y="1000448"/>
                    </a:lnTo>
                    <a:lnTo>
                      <a:pt x="1164344" y="1000872"/>
                    </a:lnTo>
                    <a:lnTo>
                      <a:pt x="1161488" y="1007220"/>
                    </a:lnTo>
                    <a:lnTo>
                      <a:pt x="1155141" y="1019282"/>
                    </a:lnTo>
                    <a:lnTo>
                      <a:pt x="1148159" y="1031345"/>
                    </a:lnTo>
                    <a:lnTo>
                      <a:pt x="1141495" y="1043407"/>
                    </a:lnTo>
                    <a:lnTo>
                      <a:pt x="1133879" y="1055152"/>
                    </a:lnTo>
                    <a:lnTo>
                      <a:pt x="1126262" y="1066897"/>
                    </a:lnTo>
                    <a:lnTo>
                      <a:pt x="1118329" y="1078959"/>
                    </a:lnTo>
                    <a:lnTo>
                      <a:pt x="1109760" y="1090704"/>
                    </a:lnTo>
                    <a:lnTo>
                      <a:pt x="1093258" y="1114194"/>
                    </a:lnTo>
                    <a:lnTo>
                      <a:pt x="1076439" y="1138319"/>
                    </a:lnTo>
                    <a:lnTo>
                      <a:pt x="1068188" y="1150698"/>
                    </a:lnTo>
                    <a:lnTo>
                      <a:pt x="1059937" y="1163396"/>
                    </a:lnTo>
                    <a:lnTo>
                      <a:pt x="1052003" y="1175775"/>
                    </a:lnTo>
                    <a:lnTo>
                      <a:pt x="1044704" y="1188790"/>
                    </a:lnTo>
                    <a:lnTo>
                      <a:pt x="1037088" y="1201805"/>
                    </a:lnTo>
                    <a:lnTo>
                      <a:pt x="1029789" y="1214819"/>
                    </a:lnTo>
                    <a:lnTo>
                      <a:pt x="1023125" y="1228786"/>
                    </a:lnTo>
                    <a:lnTo>
                      <a:pt x="1016461" y="1242118"/>
                    </a:lnTo>
                    <a:lnTo>
                      <a:pt x="1010748" y="1256085"/>
                    </a:lnTo>
                    <a:lnTo>
                      <a:pt x="1005036" y="1269735"/>
                    </a:lnTo>
                    <a:lnTo>
                      <a:pt x="999959" y="1284019"/>
                    </a:lnTo>
                    <a:lnTo>
                      <a:pt x="995199" y="1298621"/>
                    </a:lnTo>
                    <a:lnTo>
                      <a:pt x="991073" y="1312905"/>
                    </a:lnTo>
                    <a:lnTo>
                      <a:pt x="987265" y="1327189"/>
                    </a:lnTo>
                    <a:lnTo>
                      <a:pt x="983774" y="1341791"/>
                    </a:lnTo>
                    <a:lnTo>
                      <a:pt x="980918" y="1356393"/>
                    </a:lnTo>
                    <a:lnTo>
                      <a:pt x="978379" y="1370995"/>
                    </a:lnTo>
                    <a:lnTo>
                      <a:pt x="976475" y="1385597"/>
                    </a:lnTo>
                    <a:lnTo>
                      <a:pt x="974888" y="1400198"/>
                    </a:lnTo>
                    <a:lnTo>
                      <a:pt x="973619" y="1415118"/>
                    </a:lnTo>
                    <a:lnTo>
                      <a:pt x="972350" y="1430037"/>
                    </a:lnTo>
                    <a:lnTo>
                      <a:pt x="972032" y="1444639"/>
                    </a:lnTo>
                    <a:lnTo>
                      <a:pt x="971715" y="1459240"/>
                    </a:lnTo>
                    <a:lnTo>
                      <a:pt x="972032" y="1474160"/>
                    </a:lnTo>
                    <a:lnTo>
                      <a:pt x="972667" y="1488761"/>
                    </a:lnTo>
                    <a:lnTo>
                      <a:pt x="973619" y="1503363"/>
                    </a:lnTo>
                    <a:lnTo>
                      <a:pt x="975523" y="1488761"/>
                    </a:lnTo>
                    <a:lnTo>
                      <a:pt x="977110" y="1474477"/>
                    </a:lnTo>
                    <a:lnTo>
                      <a:pt x="979331" y="1459875"/>
                    </a:lnTo>
                    <a:lnTo>
                      <a:pt x="981553" y="1445591"/>
                    </a:lnTo>
                    <a:lnTo>
                      <a:pt x="984091" y="1431306"/>
                    </a:lnTo>
                    <a:lnTo>
                      <a:pt x="987265" y="1417022"/>
                    </a:lnTo>
                    <a:lnTo>
                      <a:pt x="990438" y="1402738"/>
                    </a:lnTo>
                    <a:lnTo>
                      <a:pt x="993929" y="1389088"/>
                    </a:lnTo>
                    <a:lnTo>
                      <a:pt x="997737" y="1375121"/>
                    </a:lnTo>
                    <a:lnTo>
                      <a:pt x="1001863" y="1361472"/>
                    </a:lnTo>
                    <a:lnTo>
                      <a:pt x="1005988" y="1347822"/>
                    </a:lnTo>
                    <a:lnTo>
                      <a:pt x="1011066" y="1334490"/>
                    </a:lnTo>
                    <a:lnTo>
                      <a:pt x="1016143" y="1321476"/>
                    </a:lnTo>
                    <a:lnTo>
                      <a:pt x="1021856" y="1308144"/>
                    </a:lnTo>
                    <a:lnTo>
                      <a:pt x="1027568" y="1295129"/>
                    </a:lnTo>
                    <a:lnTo>
                      <a:pt x="1033915" y="1282432"/>
                    </a:lnTo>
                    <a:lnTo>
                      <a:pt x="1040262" y="1269735"/>
                    </a:lnTo>
                    <a:lnTo>
                      <a:pt x="1047243" y="1257672"/>
                    </a:lnTo>
                    <a:lnTo>
                      <a:pt x="1054225" y="1245293"/>
                    </a:lnTo>
                    <a:lnTo>
                      <a:pt x="1061841" y="1233548"/>
                    </a:lnTo>
                    <a:lnTo>
                      <a:pt x="1069775" y="1221803"/>
                    </a:lnTo>
                    <a:lnTo>
                      <a:pt x="1077391" y="1210058"/>
                    </a:lnTo>
                    <a:lnTo>
                      <a:pt x="1085959" y="1198630"/>
                    </a:lnTo>
                    <a:lnTo>
                      <a:pt x="1094528" y="1187203"/>
                    </a:lnTo>
                    <a:lnTo>
                      <a:pt x="1111982" y="1164665"/>
                    </a:lnTo>
                    <a:lnTo>
                      <a:pt x="1130071" y="1142128"/>
                    </a:lnTo>
                    <a:lnTo>
                      <a:pt x="1148477" y="1119273"/>
                    </a:lnTo>
                    <a:lnTo>
                      <a:pt x="1166883" y="1096100"/>
                    </a:lnTo>
                    <a:lnTo>
                      <a:pt x="1175768" y="1084038"/>
                    </a:lnTo>
                    <a:lnTo>
                      <a:pt x="1184971" y="1071658"/>
                    </a:lnTo>
                    <a:lnTo>
                      <a:pt x="1193222" y="1059279"/>
                    </a:lnTo>
                    <a:lnTo>
                      <a:pt x="1201473" y="1046264"/>
                    </a:lnTo>
                    <a:lnTo>
                      <a:pt x="1205599" y="1039915"/>
                    </a:lnTo>
                    <a:lnTo>
                      <a:pt x="1209724" y="1032932"/>
                    </a:lnTo>
                    <a:lnTo>
                      <a:pt x="1212263" y="1027853"/>
                    </a:lnTo>
                    <a:lnTo>
                      <a:pt x="1213215" y="1026583"/>
                    </a:lnTo>
                    <a:lnTo>
                      <a:pt x="1213850" y="1025314"/>
                    </a:lnTo>
                    <a:lnTo>
                      <a:pt x="1213215" y="1025948"/>
                    </a:lnTo>
                    <a:lnTo>
                      <a:pt x="1213850" y="1024679"/>
                    </a:lnTo>
                    <a:lnTo>
                      <a:pt x="1213850" y="1025313"/>
                    </a:lnTo>
                    <a:lnTo>
                      <a:pt x="1214167" y="1024679"/>
                    </a:lnTo>
                    <a:lnTo>
                      <a:pt x="1214802" y="1023409"/>
                    </a:lnTo>
                    <a:lnTo>
                      <a:pt x="1216071" y="1021504"/>
                    </a:lnTo>
                    <a:lnTo>
                      <a:pt x="1224005" y="1008490"/>
                    </a:lnTo>
                    <a:lnTo>
                      <a:pt x="1231939" y="995475"/>
                    </a:lnTo>
                    <a:lnTo>
                      <a:pt x="1238920" y="982143"/>
                    </a:lnTo>
                    <a:lnTo>
                      <a:pt x="1245902" y="968176"/>
                    </a:lnTo>
                    <a:lnTo>
                      <a:pt x="1252566" y="954527"/>
                    </a:lnTo>
                    <a:lnTo>
                      <a:pt x="1258913" y="940560"/>
                    </a:lnTo>
                    <a:lnTo>
                      <a:pt x="1264625" y="926593"/>
                    </a:lnTo>
                    <a:lnTo>
                      <a:pt x="1270338" y="912626"/>
                    </a:lnTo>
                    <a:lnTo>
                      <a:pt x="1275732" y="898342"/>
                    </a:lnTo>
                    <a:lnTo>
                      <a:pt x="1280810" y="883422"/>
                    </a:lnTo>
                    <a:lnTo>
                      <a:pt x="1285253" y="869138"/>
                    </a:lnTo>
                    <a:lnTo>
                      <a:pt x="1289378" y="854219"/>
                    </a:lnTo>
                    <a:lnTo>
                      <a:pt x="1293186" y="839300"/>
                    </a:lnTo>
                    <a:lnTo>
                      <a:pt x="1296677" y="824380"/>
                    </a:lnTo>
                    <a:lnTo>
                      <a:pt x="1299533" y="809461"/>
                    </a:lnTo>
                    <a:lnTo>
                      <a:pt x="1302707" y="794542"/>
                    </a:lnTo>
                    <a:lnTo>
                      <a:pt x="1304928" y="779305"/>
                    </a:lnTo>
                    <a:lnTo>
                      <a:pt x="1306832" y="764069"/>
                    </a:lnTo>
                    <a:lnTo>
                      <a:pt x="1308419" y="749150"/>
                    </a:lnTo>
                    <a:lnTo>
                      <a:pt x="1309688" y="733596"/>
                    </a:lnTo>
                    <a:lnTo>
                      <a:pt x="1310640" y="718359"/>
                    </a:lnTo>
                    <a:lnTo>
                      <a:pt x="1311275" y="703122"/>
                    </a:lnTo>
                    <a:lnTo>
                      <a:pt x="1311275" y="687886"/>
                    </a:lnTo>
                    <a:lnTo>
                      <a:pt x="1311275" y="672331"/>
                    </a:lnTo>
                    <a:lnTo>
                      <a:pt x="1310640" y="657412"/>
                    </a:lnTo>
                    <a:lnTo>
                      <a:pt x="1309688" y="642176"/>
                    </a:lnTo>
                    <a:lnTo>
                      <a:pt x="1308419" y="626622"/>
                    </a:lnTo>
                    <a:lnTo>
                      <a:pt x="1306832" y="611385"/>
                    </a:lnTo>
                    <a:lnTo>
                      <a:pt x="1304928" y="596466"/>
                    </a:lnTo>
                    <a:lnTo>
                      <a:pt x="1302707" y="580912"/>
                    </a:lnTo>
                    <a:lnTo>
                      <a:pt x="1299533" y="565992"/>
                    </a:lnTo>
                    <a:lnTo>
                      <a:pt x="1296677" y="551073"/>
                    </a:lnTo>
                    <a:lnTo>
                      <a:pt x="1293186" y="536154"/>
                    </a:lnTo>
                    <a:lnTo>
                      <a:pt x="1289061" y="521235"/>
                    </a:lnTo>
                    <a:lnTo>
                      <a:pt x="1284935" y="506633"/>
                    </a:lnTo>
                    <a:lnTo>
                      <a:pt x="1280493" y="492031"/>
                    </a:lnTo>
                    <a:lnTo>
                      <a:pt x="1275415" y="477747"/>
                    </a:lnTo>
                    <a:lnTo>
                      <a:pt x="1270338" y="463145"/>
                    </a:lnTo>
                    <a:lnTo>
                      <a:pt x="1264625" y="448861"/>
                    </a:lnTo>
                    <a:lnTo>
                      <a:pt x="1258913" y="434894"/>
                    </a:lnTo>
                    <a:lnTo>
                      <a:pt x="1252249" y="420927"/>
                    </a:lnTo>
                    <a:lnTo>
                      <a:pt x="1245902" y="407278"/>
                    </a:lnTo>
                    <a:lnTo>
                      <a:pt x="1238603" y="393628"/>
                    </a:lnTo>
                    <a:lnTo>
                      <a:pt x="1231304" y="379979"/>
                    </a:lnTo>
                    <a:lnTo>
                      <a:pt x="1224005" y="366646"/>
                    </a:lnTo>
                    <a:lnTo>
                      <a:pt x="1215754" y="353632"/>
                    </a:lnTo>
                    <a:lnTo>
                      <a:pt x="1207503" y="340935"/>
                    </a:lnTo>
                    <a:lnTo>
                      <a:pt x="1199252" y="328237"/>
                    </a:lnTo>
                    <a:lnTo>
                      <a:pt x="1190366" y="315858"/>
                    </a:lnTo>
                    <a:lnTo>
                      <a:pt x="1181163" y="303795"/>
                    </a:lnTo>
                    <a:lnTo>
                      <a:pt x="1171643" y="291733"/>
                    </a:lnTo>
                    <a:lnTo>
                      <a:pt x="1162123" y="280306"/>
                    </a:lnTo>
                    <a:lnTo>
                      <a:pt x="1151967" y="268561"/>
                    </a:lnTo>
                    <a:lnTo>
                      <a:pt x="1141812" y="257451"/>
                    </a:lnTo>
                    <a:lnTo>
                      <a:pt x="1131023" y="246658"/>
                    </a:lnTo>
                    <a:lnTo>
                      <a:pt x="1120233" y="235865"/>
                    </a:lnTo>
                    <a:lnTo>
                      <a:pt x="1109126" y="225390"/>
                    </a:lnTo>
                    <a:lnTo>
                      <a:pt x="1097701" y="215232"/>
                    </a:lnTo>
                    <a:lnTo>
                      <a:pt x="1086277" y="205709"/>
                    </a:lnTo>
                    <a:lnTo>
                      <a:pt x="1074535" y="196187"/>
                    </a:lnTo>
                    <a:lnTo>
                      <a:pt x="1062476" y="186664"/>
                    </a:lnTo>
                    <a:lnTo>
                      <a:pt x="1050417" y="177776"/>
                    </a:lnTo>
                    <a:lnTo>
                      <a:pt x="1038040" y="168888"/>
                    </a:lnTo>
                    <a:lnTo>
                      <a:pt x="1025664" y="160952"/>
                    </a:lnTo>
                    <a:lnTo>
                      <a:pt x="1012653" y="152699"/>
                    </a:lnTo>
                    <a:lnTo>
                      <a:pt x="999959" y="145080"/>
                    </a:lnTo>
                    <a:lnTo>
                      <a:pt x="986630" y="137779"/>
                    </a:lnTo>
                    <a:lnTo>
                      <a:pt x="973619" y="130479"/>
                    </a:lnTo>
                    <a:lnTo>
                      <a:pt x="959656" y="124130"/>
                    </a:lnTo>
                    <a:lnTo>
                      <a:pt x="946327" y="117464"/>
                    </a:lnTo>
                    <a:lnTo>
                      <a:pt x="932364" y="111750"/>
                    </a:lnTo>
                    <a:lnTo>
                      <a:pt x="918718" y="105719"/>
                    </a:lnTo>
                    <a:lnTo>
                      <a:pt x="904755" y="100640"/>
                    </a:lnTo>
                    <a:lnTo>
                      <a:pt x="890474" y="95561"/>
                    </a:lnTo>
                    <a:lnTo>
                      <a:pt x="876194" y="91117"/>
                    </a:lnTo>
                    <a:lnTo>
                      <a:pt x="861913" y="86673"/>
                    </a:lnTo>
                    <a:lnTo>
                      <a:pt x="847633" y="82864"/>
                    </a:lnTo>
                    <a:lnTo>
                      <a:pt x="833352" y="79690"/>
                    </a:lnTo>
                    <a:lnTo>
                      <a:pt x="818437" y="76516"/>
                    </a:lnTo>
                    <a:lnTo>
                      <a:pt x="803839" y="73659"/>
                    </a:lnTo>
                    <a:lnTo>
                      <a:pt x="789241" y="71437"/>
                    </a:lnTo>
                    <a:lnTo>
                      <a:pt x="774643" y="69215"/>
                    </a:lnTo>
                    <a:lnTo>
                      <a:pt x="759728" y="67627"/>
                    </a:lnTo>
                    <a:lnTo>
                      <a:pt x="745130" y="66675"/>
                    </a:lnTo>
                    <a:lnTo>
                      <a:pt x="730532" y="65723"/>
                    </a:lnTo>
                    <a:lnTo>
                      <a:pt x="715934" y="65405"/>
                    </a:lnTo>
                    <a:lnTo>
                      <a:pt x="701019" y="65088"/>
                    </a:lnTo>
                    <a:close/>
                    <a:moveTo>
                      <a:pt x="679609" y="0"/>
                    </a:moveTo>
                    <a:lnTo>
                      <a:pt x="696766" y="318"/>
                    </a:lnTo>
                    <a:lnTo>
                      <a:pt x="714241" y="953"/>
                    </a:lnTo>
                    <a:lnTo>
                      <a:pt x="731715" y="2223"/>
                    </a:lnTo>
                    <a:lnTo>
                      <a:pt x="748555" y="3493"/>
                    </a:lnTo>
                    <a:lnTo>
                      <a:pt x="766030" y="5399"/>
                    </a:lnTo>
                    <a:lnTo>
                      <a:pt x="782551" y="7939"/>
                    </a:lnTo>
                    <a:lnTo>
                      <a:pt x="799708" y="10797"/>
                    </a:lnTo>
                    <a:lnTo>
                      <a:pt x="816230" y="13973"/>
                    </a:lnTo>
                    <a:lnTo>
                      <a:pt x="833069" y="17784"/>
                    </a:lnTo>
                    <a:lnTo>
                      <a:pt x="849273" y="21594"/>
                    </a:lnTo>
                    <a:lnTo>
                      <a:pt x="865159" y="25723"/>
                    </a:lnTo>
                    <a:lnTo>
                      <a:pt x="881363" y="30804"/>
                    </a:lnTo>
                    <a:lnTo>
                      <a:pt x="897249" y="35885"/>
                    </a:lnTo>
                    <a:lnTo>
                      <a:pt x="912817" y="41601"/>
                    </a:lnTo>
                    <a:lnTo>
                      <a:pt x="928704" y="47317"/>
                    </a:lnTo>
                    <a:lnTo>
                      <a:pt x="943954" y="53668"/>
                    </a:lnTo>
                    <a:lnTo>
                      <a:pt x="958887" y="60019"/>
                    </a:lnTo>
                    <a:lnTo>
                      <a:pt x="974138" y="67323"/>
                    </a:lnTo>
                    <a:lnTo>
                      <a:pt x="988753" y="74310"/>
                    </a:lnTo>
                    <a:lnTo>
                      <a:pt x="1003051" y="82249"/>
                    </a:lnTo>
                    <a:lnTo>
                      <a:pt x="1017348" y="90188"/>
                    </a:lnTo>
                    <a:lnTo>
                      <a:pt x="1031646" y="98444"/>
                    </a:lnTo>
                    <a:lnTo>
                      <a:pt x="1045626" y="107019"/>
                    </a:lnTo>
                    <a:lnTo>
                      <a:pt x="1059288" y="116228"/>
                    </a:lnTo>
                    <a:lnTo>
                      <a:pt x="1072632" y="125437"/>
                    </a:lnTo>
                    <a:lnTo>
                      <a:pt x="1085976" y="135282"/>
                    </a:lnTo>
                    <a:lnTo>
                      <a:pt x="1098685" y="144808"/>
                    </a:lnTo>
                    <a:lnTo>
                      <a:pt x="1111394" y="155288"/>
                    </a:lnTo>
                    <a:lnTo>
                      <a:pt x="1123785" y="165768"/>
                    </a:lnTo>
                    <a:lnTo>
                      <a:pt x="1136177" y="176565"/>
                    </a:lnTo>
                    <a:lnTo>
                      <a:pt x="1147932" y="187679"/>
                    </a:lnTo>
                    <a:lnTo>
                      <a:pt x="1159688" y="199112"/>
                    </a:lnTo>
                    <a:lnTo>
                      <a:pt x="1171126" y="210861"/>
                    </a:lnTo>
                    <a:lnTo>
                      <a:pt x="1182246" y="222611"/>
                    </a:lnTo>
                    <a:lnTo>
                      <a:pt x="1193049" y="234996"/>
                    </a:lnTo>
                    <a:lnTo>
                      <a:pt x="1203534" y="247381"/>
                    </a:lnTo>
                    <a:lnTo>
                      <a:pt x="1214019" y="260084"/>
                    </a:lnTo>
                    <a:lnTo>
                      <a:pt x="1223868" y="272786"/>
                    </a:lnTo>
                    <a:lnTo>
                      <a:pt x="1233717" y="286124"/>
                    </a:lnTo>
                    <a:lnTo>
                      <a:pt x="1242614" y="299779"/>
                    </a:lnTo>
                    <a:lnTo>
                      <a:pt x="1251828" y="313434"/>
                    </a:lnTo>
                    <a:lnTo>
                      <a:pt x="1260406" y="327089"/>
                    </a:lnTo>
                    <a:lnTo>
                      <a:pt x="1268985" y="341380"/>
                    </a:lnTo>
                    <a:lnTo>
                      <a:pt x="1276610" y="355670"/>
                    </a:lnTo>
                    <a:lnTo>
                      <a:pt x="1284553" y="370278"/>
                    </a:lnTo>
                    <a:lnTo>
                      <a:pt x="1291861" y="384886"/>
                    </a:lnTo>
                    <a:lnTo>
                      <a:pt x="1298851" y="399811"/>
                    </a:lnTo>
                    <a:lnTo>
                      <a:pt x="1305523" y="414737"/>
                    </a:lnTo>
                    <a:lnTo>
                      <a:pt x="1311560" y="430297"/>
                    </a:lnTo>
                    <a:lnTo>
                      <a:pt x="1317596" y="445858"/>
                    </a:lnTo>
                    <a:lnTo>
                      <a:pt x="1322998" y="461418"/>
                    </a:lnTo>
                    <a:lnTo>
                      <a:pt x="1328399" y="477614"/>
                    </a:lnTo>
                    <a:lnTo>
                      <a:pt x="1333165" y="493492"/>
                    </a:lnTo>
                    <a:lnTo>
                      <a:pt x="1337295" y="509370"/>
                    </a:lnTo>
                    <a:lnTo>
                      <a:pt x="1341425" y="525883"/>
                    </a:lnTo>
                    <a:lnTo>
                      <a:pt x="1344920" y="542397"/>
                    </a:lnTo>
                    <a:lnTo>
                      <a:pt x="1348098" y="559227"/>
                    </a:lnTo>
                    <a:lnTo>
                      <a:pt x="1351275" y="576058"/>
                    </a:lnTo>
                    <a:lnTo>
                      <a:pt x="1353499" y="592571"/>
                    </a:lnTo>
                    <a:lnTo>
                      <a:pt x="1355405" y="610037"/>
                    </a:lnTo>
                    <a:lnTo>
                      <a:pt x="1356676" y="626868"/>
                    </a:lnTo>
                    <a:lnTo>
                      <a:pt x="1357947" y="644334"/>
                    </a:lnTo>
                    <a:lnTo>
                      <a:pt x="1358582" y="661800"/>
                    </a:lnTo>
                    <a:lnTo>
                      <a:pt x="1358900" y="679266"/>
                    </a:lnTo>
                    <a:lnTo>
                      <a:pt x="1358582" y="691333"/>
                    </a:lnTo>
                    <a:lnTo>
                      <a:pt x="1358265" y="703401"/>
                    </a:lnTo>
                    <a:lnTo>
                      <a:pt x="1357947" y="715151"/>
                    </a:lnTo>
                    <a:lnTo>
                      <a:pt x="1356994" y="726900"/>
                    </a:lnTo>
                    <a:lnTo>
                      <a:pt x="1356358" y="738968"/>
                    </a:lnTo>
                    <a:lnTo>
                      <a:pt x="1355088" y="750718"/>
                    </a:lnTo>
                    <a:lnTo>
                      <a:pt x="1353817" y="762150"/>
                    </a:lnTo>
                    <a:lnTo>
                      <a:pt x="1352546" y="773900"/>
                    </a:lnTo>
                    <a:lnTo>
                      <a:pt x="1350639" y="785332"/>
                    </a:lnTo>
                    <a:lnTo>
                      <a:pt x="1348415" y="796764"/>
                    </a:lnTo>
                    <a:lnTo>
                      <a:pt x="1346509" y="808196"/>
                    </a:lnTo>
                    <a:lnTo>
                      <a:pt x="1344285" y="819629"/>
                    </a:lnTo>
                    <a:lnTo>
                      <a:pt x="1342061" y="831061"/>
                    </a:lnTo>
                    <a:lnTo>
                      <a:pt x="1339201" y="842175"/>
                    </a:lnTo>
                    <a:lnTo>
                      <a:pt x="1336342" y="853290"/>
                    </a:lnTo>
                    <a:lnTo>
                      <a:pt x="1333165" y="864405"/>
                    </a:lnTo>
                    <a:lnTo>
                      <a:pt x="1326810" y="885999"/>
                    </a:lnTo>
                    <a:lnTo>
                      <a:pt x="1319503" y="907593"/>
                    </a:lnTo>
                    <a:lnTo>
                      <a:pt x="1311242" y="928870"/>
                    </a:lnTo>
                    <a:lnTo>
                      <a:pt x="1302981" y="949829"/>
                    </a:lnTo>
                    <a:lnTo>
                      <a:pt x="1293449" y="970471"/>
                    </a:lnTo>
                    <a:lnTo>
                      <a:pt x="1283282" y="990477"/>
                    </a:lnTo>
                    <a:lnTo>
                      <a:pt x="1272797" y="1010484"/>
                    </a:lnTo>
                    <a:lnTo>
                      <a:pt x="1261359" y="1029855"/>
                    </a:lnTo>
                    <a:lnTo>
                      <a:pt x="1261359" y="1030172"/>
                    </a:lnTo>
                    <a:lnTo>
                      <a:pt x="1261042" y="1030490"/>
                    </a:lnTo>
                    <a:lnTo>
                      <a:pt x="1261042" y="1030808"/>
                    </a:lnTo>
                    <a:lnTo>
                      <a:pt x="1260724" y="1031443"/>
                    </a:lnTo>
                    <a:lnTo>
                      <a:pt x="1253099" y="1045098"/>
                    </a:lnTo>
                    <a:lnTo>
                      <a:pt x="1245791" y="1058753"/>
                    </a:lnTo>
                    <a:lnTo>
                      <a:pt x="1237530" y="1071773"/>
                    </a:lnTo>
                    <a:lnTo>
                      <a:pt x="1229269" y="1084476"/>
                    </a:lnTo>
                    <a:lnTo>
                      <a:pt x="1220691" y="1097178"/>
                    </a:lnTo>
                    <a:lnTo>
                      <a:pt x="1212112" y="1109563"/>
                    </a:lnTo>
                    <a:lnTo>
                      <a:pt x="1194002" y="1134333"/>
                    </a:lnTo>
                    <a:lnTo>
                      <a:pt x="1175892" y="1158785"/>
                    </a:lnTo>
                    <a:lnTo>
                      <a:pt x="1157146" y="1183873"/>
                    </a:lnTo>
                    <a:lnTo>
                      <a:pt x="1147932" y="1196575"/>
                    </a:lnTo>
                    <a:lnTo>
                      <a:pt x="1139354" y="1209913"/>
                    </a:lnTo>
                    <a:lnTo>
                      <a:pt x="1130458" y="1223250"/>
                    </a:lnTo>
                    <a:lnTo>
                      <a:pt x="1121561" y="1236906"/>
                    </a:lnTo>
                    <a:lnTo>
                      <a:pt x="1112983" y="1251513"/>
                    </a:lnTo>
                    <a:lnTo>
                      <a:pt x="1105040" y="1266439"/>
                    </a:lnTo>
                    <a:lnTo>
                      <a:pt x="1097097" y="1281682"/>
                    </a:lnTo>
                    <a:lnTo>
                      <a:pt x="1089153" y="1297560"/>
                    </a:lnTo>
                    <a:lnTo>
                      <a:pt x="1082164" y="1314391"/>
                    </a:lnTo>
                    <a:lnTo>
                      <a:pt x="1075174" y="1331857"/>
                    </a:lnTo>
                    <a:lnTo>
                      <a:pt x="1068819" y="1350275"/>
                    </a:lnTo>
                    <a:lnTo>
                      <a:pt x="1062783" y="1369329"/>
                    </a:lnTo>
                    <a:lnTo>
                      <a:pt x="1057699" y="1389336"/>
                    </a:lnTo>
                    <a:lnTo>
                      <a:pt x="1054839" y="1399815"/>
                    </a:lnTo>
                    <a:lnTo>
                      <a:pt x="1052615" y="1410295"/>
                    </a:lnTo>
                    <a:lnTo>
                      <a:pt x="1050391" y="1421092"/>
                    </a:lnTo>
                    <a:lnTo>
                      <a:pt x="1048485" y="1432524"/>
                    </a:lnTo>
                    <a:lnTo>
                      <a:pt x="1046579" y="1443956"/>
                    </a:lnTo>
                    <a:lnTo>
                      <a:pt x="1044672" y="1455706"/>
                    </a:lnTo>
                    <a:lnTo>
                      <a:pt x="1042766" y="1467456"/>
                    </a:lnTo>
                    <a:lnTo>
                      <a:pt x="1041495" y="1479841"/>
                    </a:lnTo>
                    <a:lnTo>
                      <a:pt x="1040224" y="1492543"/>
                    </a:lnTo>
                    <a:lnTo>
                      <a:pt x="1039271" y="1505246"/>
                    </a:lnTo>
                    <a:lnTo>
                      <a:pt x="1038636" y="1518583"/>
                    </a:lnTo>
                    <a:lnTo>
                      <a:pt x="1037682" y="1531921"/>
                    </a:lnTo>
                    <a:lnTo>
                      <a:pt x="1037365" y="1546211"/>
                    </a:lnTo>
                    <a:lnTo>
                      <a:pt x="1037047" y="1560184"/>
                    </a:lnTo>
                    <a:lnTo>
                      <a:pt x="1036729" y="1565583"/>
                    </a:lnTo>
                    <a:lnTo>
                      <a:pt x="1035776" y="1571299"/>
                    </a:lnTo>
                    <a:lnTo>
                      <a:pt x="1034505" y="1576697"/>
                    </a:lnTo>
                    <a:lnTo>
                      <a:pt x="1032599" y="1582096"/>
                    </a:lnTo>
                    <a:lnTo>
                      <a:pt x="1030057" y="1586542"/>
                    </a:lnTo>
                    <a:lnTo>
                      <a:pt x="1027198" y="1591305"/>
                    </a:lnTo>
                    <a:lnTo>
                      <a:pt x="1024020" y="1595751"/>
                    </a:lnTo>
                    <a:lnTo>
                      <a:pt x="1020208" y="1599562"/>
                    </a:lnTo>
                    <a:lnTo>
                      <a:pt x="1016395" y="1603055"/>
                    </a:lnTo>
                    <a:lnTo>
                      <a:pt x="1012265" y="1606548"/>
                    </a:lnTo>
                    <a:lnTo>
                      <a:pt x="1007499" y="1609089"/>
                    </a:lnTo>
                    <a:lnTo>
                      <a:pt x="1002733" y="1611629"/>
                    </a:lnTo>
                    <a:lnTo>
                      <a:pt x="997649" y="1613217"/>
                    </a:lnTo>
                    <a:lnTo>
                      <a:pt x="992248" y="1614805"/>
                    </a:lnTo>
                    <a:lnTo>
                      <a:pt x="986847" y="1615758"/>
                    </a:lnTo>
                    <a:lnTo>
                      <a:pt x="980810" y="1616075"/>
                    </a:lnTo>
                    <a:lnTo>
                      <a:pt x="679609" y="1616075"/>
                    </a:lnTo>
                    <a:lnTo>
                      <a:pt x="377772" y="1616075"/>
                    </a:lnTo>
                    <a:lnTo>
                      <a:pt x="371736" y="1615758"/>
                    </a:lnTo>
                    <a:lnTo>
                      <a:pt x="366334" y="1614805"/>
                    </a:lnTo>
                    <a:lnTo>
                      <a:pt x="360933" y="1613217"/>
                    </a:lnTo>
                    <a:lnTo>
                      <a:pt x="355850" y="1611629"/>
                    </a:lnTo>
                    <a:lnTo>
                      <a:pt x="351084" y="1609089"/>
                    </a:lnTo>
                    <a:lnTo>
                      <a:pt x="346318" y="1606548"/>
                    </a:lnTo>
                    <a:lnTo>
                      <a:pt x="342187" y="1603055"/>
                    </a:lnTo>
                    <a:lnTo>
                      <a:pt x="338057" y="1599562"/>
                    </a:lnTo>
                    <a:lnTo>
                      <a:pt x="334562" y="1595751"/>
                    </a:lnTo>
                    <a:lnTo>
                      <a:pt x="331385" y="1591305"/>
                    </a:lnTo>
                    <a:lnTo>
                      <a:pt x="328525" y="1586859"/>
                    </a:lnTo>
                    <a:lnTo>
                      <a:pt x="325984" y="1582096"/>
                    </a:lnTo>
                    <a:lnTo>
                      <a:pt x="324077" y="1576697"/>
                    </a:lnTo>
                    <a:lnTo>
                      <a:pt x="322806" y="1571616"/>
                    </a:lnTo>
                    <a:lnTo>
                      <a:pt x="321853" y="1565900"/>
                    </a:lnTo>
                    <a:lnTo>
                      <a:pt x="321535" y="1560184"/>
                    </a:lnTo>
                    <a:lnTo>
                      <a:pt x="321218" y="1546211"/>
                    </a:lnTo>
                    <a:lnTo>
                      <a:pt x="320900" y="1531921"/>
                    </a:lnTo>
                    <a:lnTo>
                      <a:pt x="320265" y="1518583"/>
                    </a:lnTo>
                    <a:lnTo>
                      <a:pt x="319311" y="1505246"/>
                    </a:lnTo>
                    <a:lnTo>
                      <a:pt x="318358" y="1492543"/>
                    </a:lnTo>
                    <a:lnTo>
                      <a:pt x="317087" y="1479841"/>
                    </a:lnTo>
                    <a:lnTo>
                      <a:pt x="315816" y="1467456"/>
                    </a:lnTo>
                    <a:lnTo>
                      <a:pt x="313910" y="1455706"/>
                    </a:lnTo>
                    <a:lnTo>
                      <a:pt x="312004" y="1443956"/>
                    </a:lnTo>
                    <a:lnTo>
                      <a:pt x="310415" y="1432524"/>
                    </a:lnTo>
                    <a:lnTo>
                      <a:pt x="308191" y="1421409"/>
                    </a:lnTo>
                    <a:lnTo>
                      <a:pt x="305967" y="1410295"/>
                    </a:lnTo>
                    <a:lnTo>
                      <a:pt x="303743" y="1399815"/>
                    </a:lnTo>
                    <a:lnTo>
                      <a:pt x="301201" y="1389336"/>
                    </a:lnTo>
                    <a:lnTo>
                      <a:pt x="295800" y="1369329"/>
                    </a:lnTo>
                    <a:lnTo>
                      <a:pt x="289763" y="1350275"/>
                    </a:lnTo>
                    <a:lnTo>
                      <a:pt x="283409" y="1331857"/>
                    </a:lnTo>
                    <a:lnTo>
                      <a:pt x="276419" y="1314391"/>
                    </a:lnTo>
                    <a:lnTo>
                      <a:pt x="269429" y="1297560"/>
                    </a:lnTo>
                    <a:lnTo>
                      <a:pt x="261804" y="1281682"/>
                    </a:lnTo>
                    <a:lnTo>
                      <a:pt x="253543" y="1266439"/>
                    </a:lnTo>
                    <a:lnTo>
                      <a:pt x="245600" y="1251513"/>
                    </a:lnTo>
                    <a:lnTo>
                      <a:pt x="237021" y="1236906"/>
                    </a:lnTo>
                    <a:lnTo>
                      <a:pt x="228125" y="1223250"/>
                    </a:lnTo>
                    <a:lnTo>
                      <a:pt x="219229" y="1209913"/>
                    </a:lnTo>
                    <a:lnTo>
                      <a:pt x="210650" y="1196575"/>
                    </a:lnTo>
                    <a:lnTo>
                      <a:pt x="201436" y="1183873"/>
                    </a:lnTo>
                    <a:lnTo>
                      <a:pt x="183008" y="1158785"/>
                    </a:lnTo>
                    <a:lnTo>
                      <a:pt x="164580" y="1134333"/>
                    </a:lnTo>
                    <a:lnTo>
                      <a:pt x="146470" y="1109563"/>
                    </a:lnTo>
                    <a:lnTo>
                      <a:pt x="137892" y="1097178"/>
                    </a:lnTo>
                    <a:lnTo>
                      <a:pt x="129313" y="1084476"/>
                    </a:lnTo>
                    <a:lnTo>
                      <a:pt x="121052" y="1071773"/>
                    </a:lnTo>
                    <a:lnTo>
                      <a:pt x="112792" y="1058753"/>
                    </a:lnTo>
                    <a:lnTo>
                      <a:pt x="105484" y="1045098"/>
                    </a:lnTo>
                    <a:lnTo>
                      <a:pt x="97859" y="1031443"/>
                    </a:lnTo>
                    <a:lnTo>
                      <a:pt x="97541" y="1030808"/>
                    </a:lnTo>
                    <a:lnTo>
                      <a:pt x="97223" y="1030490"/>
                    </a:lnTo>
                    <a:lnTo>
                      <a:pt x="97541" y="1030490"/>
                    </a:lnTo>
                    <a:lnTo>
                      <a:pt x="97541" y="1030172"/>
                    </a:lnTo>
                    <a:lnTo>
                      <a:pt x="97223" y="1029855"/>
                    </a:lnTo>
                    <a:lnTo>
                      <a:pt x="85785" y="1010484"/>
                    </a:lnTo>
                    <a:lnTo>
                      <a:pt x="75300" y="990477"/>
                    </a:lnTo>
                    <a:lnTo>
                      <a:pt x="65133" y="970471"/>
                    </a:lnTo>
                    <a:lnTo>
                      <a:pt x="55602" y="949829"/>
                    </a:lnTo>
                    <a:lnTo>
                      <a:pt x="47341" y="928870"/>
                    </a:lnTo>
                    <a:lnTo>
                      <a:pt x="39080" y="907593"/>
                    </a:lnTo>
                    <a:lnTo>
                      <a:pt x="31772" y="885999"/>
                    </a:lnTo>
                    <a:lnTo>
                      <a:pt x="25418" y="864405"/>
                    </a:lnTo>
                    <a:lnTo>
                      <a:pt x="22241" y="853290"/>
                    </a:lnTo>
                    <a:lnTo>
                      <a:pt x="19381" y="842175"/>
                    </a:lnTo>
                    <a:lnTo>
                      <a:pt x="16839" y="831061"/>
                    </a:lnTo>
                    <a:lnTo>
                      <a:pt x="14298" y="819629"/>
                    </a:lnTo>
                    <a:lnTo>
                      <a:pt x="12073" y="808196"/>
                    </a:lnTo>
                    <a:lnTo>
                      <a:pt x="10167" y="796764"/>
                    </a:lnTo>
                    <a:lnTo>
                      <a:pt x="7943" y="785332"/>
                    </a:lnTo>
                    <a:lnTo>
                      <a:pt x="6354" y="773900"/>
                    </a:lnTo>
                    <a:lnTo>
                      <a:pt x="4766" y="762150"/>
                    </a:lnTo>
                    <a:lnTo>
                      <a:pt x="3495" y="750718"/>
                    </a:lnTo>
                    <a:lnTo>
                      <a:pt x="2224" y="738968"/>
                    </a:lnTo>
                    <a:lnTo>
                      <a:pt x="1589" y="726900"/>
                    </a:lnTo>
                    <a:lnTo>
                      <a:pt x="635" y="715151"/>
                    </a:lnTo>
                    <a:lnTo>
                      <a:pt x="318" y="703401"/>
                    </a:lnTo>
                    <a:lnTo>
                      <a:pt x="0" y="691333"/>
                    </a:lnTo>
                    <a:lnTo>
                      <a:pt x="0" y="679266"/>
                    </a:lnTo>
                    <a:lnTo>
                      <a:pt x="0" y="661800"/>
                    </a:lnTo>
                    <a:lnTo>
                      <a:pt x="635" y="644334"/>
                    </a:lnTo>
                    <a:lnTo>
                      <a:pt x="1906" y="626868"/>
                    </a:lnTo>
                    <a:lnTo>
                      <a:pt x="3177" y="610037"/>
                    </a:lnTo>
                    <a:lnTo>
                      <a:pt x="5084" y="592571"/>
                    </a:lnTo>
                    <a:lnTo>
                      <a:pt x="7625" y="576058"/>
                    </a:lnTo>
                    <a:lnTo>
                      <a:pt x="10485" y="559227"/>
                    </a:lnTo>
                    <a:lnTo>
                      <a:pt x="13662" y="542397"/>
                    </a:lnTo>
                    <a:lnTo>
                      <a:pt x="17157" y="525883"/>
                    </a:lnTo>
                    <a:lnTo>
                      <a:pt x="21287" y="509370"/>
                    </a:lnTo>
                    <a:lnTo>
                      <a:pt x="25736" y="493492"/>
                    </a:lnTo>
                    <a:lnTo>
                      <a:pt x="30184" y="477614"/>
                    </a:lnTo>
                    <a:lnTo>
                      <a:pt x="35585" y="461418"/>
                    </a:lnTo>
                    <a:lnTo>
                      <a:pt x="40986" y="445858"/>
                    </a:lnTo>
                    <a:lnTo>
                      <a:pt x="47023" y="430297"/>
                    </a:lnTo>
                    <a:lnTo>
                      <a:pt x="53060" y="414737"/>
                    </a:lnTo>
                    <a:lnTo>
                      <a:pt x="59732" y="399811"/>
                    </a:lnTo>
                    <a:lnTo>
                      <a:pt x="66722" y="384886"/>
                    </a:lnTo>
                    <a:lnTo>
                      <a:pt x="74029" y="370278"/>
                    </a:lnTo>
                    <a:lnTo>
                      <a:pt x="81973" y="355670"/>
                    </a:lnTo>
                    <a:lnTo>
                      <a:pt x="89598" y="341380"/>
                    </a:lnTo>
                    <a:lnTo>
                      <a:pt x="98176" y="327089"/>
                    </a:lnTo>
                    <a:lnTo>
                      <a:pt x="106755" y="313434"/>
                    </a:lnTo>
                    <a:lnTo>
                      <a:pt x="115969" y="299779"/>
                    </a:lnTo>
                    <a:lnTo>
                      <a:pt x="124865" y="286124"/>
                    </a:lnTo>
                    <a:lnTo>
                      <a:pt x="134714" y="272786"/>
                    </a:lnTo>
                    <a:lnTo>
                      <a:pt x="144564" y="260084"/>
                    </a:lnTo>
                    <a:lnTo>
                      <a:pt x="155049" y="247381"/>
                    </a:lnTo>
                    <a:lnTo>
                      <a:pt x="165534" y="234996"/>
                    </a:lnTo>
                    <a:lnTo>
                      <a:pt x="176336" y="222611"/>
                    </a:lnTo>
                    <a:lnTo>
                      <a:pt x="187456" y="210861"/>
                    </a:lnTo>
                    <a:lnTo>
                      <a:pt x="198894" y="199112"/>
                    </a:lnTo>
                    <a:lnTo>
                      <a:pt x="210650" y="187679"/>
                    </a:lnTo>
                    <a:lnTo>
                      <a:pt x="222406" y="176565"/>
                    </a:lnTo>
                    <a:lnTo>
                      <a:pt x="234797" y="165768"/>
                    </a:lnTo>
                    <a:lnTo>
                      <a:pt x="247188" y="155288"/>
                    </a:lnTo>
                    <a:lnTo>
                      <a:pt x="259897" y="144808"/>
                    </a:lnTo>
                    <a:lnTo>
                      <a:pt x="272606" y="135282"/>
                    </a:lnTo>
                    <a:lnTo>
                      <a:pt x="285951" y="125437"/>
                    </a:lnTo>
                    <a:lnTo>
                      <a:pt x="299295" y="116228"/>
                    </a:lnTo>
                    <a:lnTo>
                      <a:pt x="312957" y="107019"/>
                    </a:lnTo>
                    <a:lnTo>
                      <a:pt x="326937" y="98444"/>
                    </a:lnTo>
                    <a:lnTo>
                      <a:pt x="341234" y="90188"/>
                    </a:lnTo>
                    <a:lnTo>
                      <a:pt x="355532" y="82249"/>
                    </a:lnTo>
                    <a:lnTo>
                      <a:pt x="369829" y="74310"/>
                    </a:lnTo>
                    <a:lnTo>
                      <a:pt x="384445" y="67323"/>
                    </a:lnTo>
                    <a:lnTo>
                      <a:pt x="399695" y="60019"/>
                    </a:lnTo>
                    <a:lnTo>
                      <a:pt x="414946" y="53668"/>
                    </a:lnTo>
                    <a:lnTo>
                      <a:pt x="430197" y="47317"/>
                    </a:lnTo>
                    <a:lnTo>
                      <a:pt x="445765" y="41601"/>
                    </a:lnTo>
                    <a:lnTo>
                      <a:pt x="461333" y="35885"/>
                    </a:lnTo>
                    <a:lnTo>
                      <a:pt x="477220" y="30804"/>
                    </a:lnTo>
                    <a:lnTo>
                      <a:pt x="493423" y="25723"/>
                    </a:lnTo>
                    <a:lnTo>
                      <a:pt x="509310" y="21594"/>
                    </a:lnTo>
                    <a:lnTo>
                      <a:pt x="525831" y="17784"/>
                    </a:lnTo>
                    <a:lnTo>
                      <a:pt x="542353" y="13973"/>
                    </a:lnTo>
                    <a:lnTo>
                      <a:pt x="558874" y="10797"/>
                    </a:lnTo>
                    <a:lnTo>
                      <a:pt x="576031" y="7939"/>
                    </a:lnTo>
                    <a:lnTo>
                      <a:pt x="592871" y="5399"/>
                    </a:lnTo>
                    <a:lnTo>
                      <a:pt x="610028" y="3493"/>
                    </a:lnTo>
                    <a:lnTo>
                      <a:pt x="626867" y="2223"/>
                    </a:lnTo>
                    <a:lnTo>
                      <a:pt x="644342" y="953"/>
                    </a:lnTo>
                    <a:lnTo>
                      <a:pt x="661816" y="318"/>
                    </a:lnTo>
                    <a:lnTo>
                      <a:pt x="679609" y="0"/>
                    </a:lnTo>
                    <a:close/>
                  </a:path>
                </a:pathLst>
              </a:custGeom>
              <a:solidFill>
                <a:srgbClr val="FEE071"/>
              </a:solidFill>
              <a:ln>
                <a:noFill/>
              </a:ln>
              <a:extLst>
                <a:ext uri="{91240B29-F687-4F45-9708-019B960494DF}">
                  <a14:hiddenLine xmlns:a14="http://schemas.microsoft.com/office/drawing/2010/main" w="9525">
                    <a:solidFill>
                      <a:srgbClr val="000000"/>
                    </a:solidFill>
                    <a:round/>
                  </a14:hiddenLine>
                </a:ext>
              </a:extLst>
            </p:spPr>
            <p:txBody>
              <a:bodyPr bIns="720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a:defRPr/>
                </a:pPr>
                <a:endParaRPr lang="zh-CN" altLang="en-US" sz="2000" dirty="0">
                  <a:solidFill>
                    <a:srgbClr val="FFFFFF"/>
                  </a:solidFill>
                </a:endParaRPr>
              </a:p>
            </p:txBody>
          </p:sp>
          <p:grpSp>
            <p:nvGrpSpPr>
              <p:cNvPr id="8" name="组合 7"/>
              <p:cNvGrpSpPr/>
              <p:nvPr/>
            </p:nvGrpSpPr>
            <p:grpSpPr>
              <a:xfrm>
                <a:off x="1027567" y="2707043"/>
                <a:ext cx="1756229" cy="2747924"/>
                <a:chOff x="1027567" y="2707043"/>
                <a:chExt cx="1756229" cy="2747924"/>
              </a:xfrm>
            </p:grpSpPr>
            <p:cxnSp>
              <p:nvCxnSpPr>
                <p:cNvPr id="4" name="直接连接符 3"/>
                <p:cNvCxnSpPr/>
                <p:nvPr/>
              </p:nvCxnSpPr>
              <p:spPr>
                <a:xfrm>
                  <a:off x="1027567" y="2707043"/>
                  <a:ext cx="0" cy="1978622"/>
                </a:xfrm>
                <a:prstGeom prst="line">
                  <a:avLst/>
                </a:prstGeom>
                <a:ln>
                  <a:solidFill>
                    <a:srgbClr val="2B303C"/>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1027567" y="4685665"/>
                  <a:ext cx="1744662" cy="0"/>
                </a:xfrm>
                <a:prstGeom prst="line">
                  <a:avLst/>
                </a:prstGeom>
                <a:ln>
                  <a:solidFill>
                    <a:srgbClr val="2B303C"/>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2783796" y="4685665"/>
                  <a:ext cx="0" cy="769302"/>
                </a:xfrm>
                <a:prstGeom prst="line">
                  <a:avLst/>
                </a:prstGeom>
                <a:ln>
                  <a:solidFill>
                    <a:srgbClr val="2B303C"/>
                  </a:solidFill>
                </a:ln>
              </p:spPr>
              <p:style>
                <a:lnRef idx="1">
                  <a:schemeClr val="accent1"/>
                </a:lnRef>
                <a:fillRef idx="0">
                  <a:schemeClr val="accent1"/>
                </a:fillRef>
                <a:effectRef idx="0">
                  <a:schemeClr val="accent1"/>
                </a:effectRef>
                <a:fontRef idx="minor">
                  <a:schemeClr val="tx1"/>
                </a:fontRef>
              </p:style>
            </p:cxnSp>
          </p:grpSp>
        </p:grpSp>
        <p:grpSp>
          <p:nvGrpSpPr>
            <p:cNvPr id="101" name="组合 100"/>
            <p:cNvGrpSpPr/>
            <p:nvPr/>
          </p:nvGrpSpPr>
          <p:grpSpPr>
            <a:xfrm>
              <a:off x="2499360" y="5422900"/>
              <a:ext cx="570230" cy="1102995"/>
              <a:chOff x="3936" y="8540"/>
              <a:chExt cx="898" cy="1737"/>
            </a:xfrm>
            <a:solidFill>
              <a:srgbClr val="FEE071"/>
            </a:solidFill>
          </p:grpSpPr>
          <p:sp>
            <p:nvSpPr>
              <p:cNvPr id="102" name="插头"/>
              <p:cNvSpPr/>
              <p:nvPr/>
            </p:nvSpPr>
            <p:spPr bwMode="auto">
              <a:xfrm rot="5400000">
                <a:off x="3542" y="8985"/>
                <a:ext cx="1687" cy="898"/>
              </a:xfrm>
              <a:custGeom>
                <a:avLst/>
                <a:gdLst>
                  <a:gd name="T0" fmla="*/ 1800397 w 4087"/>
                  <a:gd name="T1" fmla="*/ 516163 h 2112"/>
                  <a:gd name="T2" fmla="*/ 1800397 w 4087"/>
                  <a:gd name="T3" fmla="*/ 414781 h 2112"/>
                  <a:gd name="T4" fmla="*/ 1267370 w 4087"/>
                  <a:gd name="T5" fmla="*/ 414781 h 2112"/>
                  <a:gd name="T6" fmla="*/ 1267370 w 4087"/>
                  <a:gd name="T7" fmla="*/ 250368 h 2112"/>
                  <a:gd name="T8" fmla="*/ 1658550 w 4087"/>
                  <a:gd name="T9" fmla="*/ 250368 h 2112"/>
                  <a:gd name="T10" fmla="*/ 1658550 w 4087"/>
                  <a:gd name="T11" fmla="*/ 148986 h 2112"/>
                  <a:gd name="T12" fmla="*/ 1267370 w 4087"/>
                  <a:gd name="T13" fmla="*/ 148986 h 2112"/>
                  <a:gd name="T14" fmla="*/ 1267370 w 4087"/>
                  <a:gd name="T15" fmla="*/ 0 h 2112"/>
                  <a:gd name="T16" fmla="*/ 733022 w 4087"/>
                  <a:gd name="T17" fmla="*/ 0 h 2112"/>
                  <a:gd name="T18" fmla="*/ 270919 w 4087"/>
                  <a:gd name="T19" fmla="*/ 414781 h 2112"/>
                  <a:gd name="T20" fmla="*/ 0 w 4087"/>
                  <a:gd name="T21" fmla="*/ 414781 h 2112"/>
                  <a:gd name="T22" fmla="*/ 0 w 4087"/>
                  <a:gd name="T23" fmla="*/ 516163 h 2112"/>
                  <a:gd name="T24" fmla="*/ 270919 w 4087"/>
                  <a:gd name="T25" fmla="*/ 516163 h 2112"/>
                  <a:gd name="T26" fmla="*/ 733022 w 4087"/>
                  <a:gd name="T27" fmla="*/ 930944 h 2112"/>
                  <a:gd name="T28" fmla="*/ 1267370 w 4087"/>
                  <a:gd name="T29" fmla="*/ 930944 h 2112"/>
                  <a:gd name="T30" fmla="*/ 1267370 w 4087"/>
                  <a:gd name="T31" fmla="*/ 783280 h 2112"/>
                  <a:gd name="T32" fmla="*/ 1658550 w 4087"/>
                  <a:gd name="T33" fmla="*/ 783280 h 2112"/>
                  <a:gd name="T34" fmla="*/ 1658550 w 4087"/>
                  <a:gd name="T35" fmla="*/ 681899 h 2112"/>
                  <a:gd name="T36" fmla="*/ 1267370 w 4087"/>
                  <a:gd name="T37" fmla="*/ 681899 h 2112"/>
                  <a:gd name="T38" fmla="*/ 1267370 w 4087"/>
                  <a:gd name="T39" fmla="*/ 516163 h 2112"/>
                  <a:gd name="T40" fmla="*/ 1800397 w 4087"/>
                  <a:gd name="T41" fmla="*/ 516163 h 2112"/>
                  <a:gd name="T42" fmla="*/ 369154 w 4087"/>
                  <a:gd name="T43" fmla="*/ 465472 h 2112"/>
                  <a:gd name="T44" fmla="*/ 733022 w 4087"/>
                  <a:gd name="T45" fmla="*/ 101822 h 2112"/>
                  <a:gd name="T46" fmla="*/ 1166051 w 4087"/>
                  <a:gd name="T47" fmla="*/ 101822 h 2112"/>
                  <a:gd name="T48" fmla="*/ 1166051 w 4087"/>
                  <a:gd name="T49" fmla="*/ 829122 h 2112"/>
                  <a:gd name="T50" fmla="*/ 733022 w 4087"/>
                  <a:gd name="T51" fmla="*/ 829122 h 2112"/>
                  <a:gd name="T52" fmla="*/ 369154 w 4087"/>
                  <a:gd name="T53" fmla="*/ 465472 h 211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087" h="2112">
                    <a:moveTo>
                      <a:pt x="4087" y="1171"/>
                    </a:moveTo>
                    <a:cubicBezTo>
                      <a:pt x="4087" y="941"/>
                      <a:pt x="4087" y="941"/>
                      <a:pt x="4087" y="941"/>
                    </a:cubicBezTo>
                    <a:cubicBezTo>
                      <a:pt x="2877" y="941"/>
                      <a:pt x="2877" y="941"/>
                      <a:pt x="2877" y="941"/>
                    </a:cubicBezTo>
                    <a:cubicBezTo>
                      <a:pt x="2877" y="568"/>
                      <a:pt x="2877" y="568"/>
                      <a:pt x="2877" y="568"/>
                    </a:cubicBezTo>
                    <a:cubicBezTo>
                      <a:pt x="3765" y="568"/>
                      <a:pt x="3765" y="568"/>
                      <a:pt x="3765" y="568"/>
                    </a:cubicBezTo>
                    <a:cubicBezTo>
                      <a:pt x="3765" y="338"/>
                      <a:pt x="3765" y="338"/>
                      <a:pt x="3765" y="338"/>
                    </a:cubicBezTo>
                    <a:cubicBezTo>
                      <a:pt x="2877" y="338"/>
                      <a:pt x="2877" y="338"/>
                      <a:pt x="2877" y="338"/>
                    </a:cubicBezTo>
                    <a:cubicBezTo>
                      <a:pt x="2877" y="0"/>
                      <a:pt x="2877" y="0"/>
                      <a:pt x="2877" y="0"/>
                    </a:cubicBezTo>
                    <a:cubicBezTo>
                      <a:pt x="1664" y="0"/>
                      <a:pt x="1664" y="0"/>
                      <a:pt x="1664" y="0"/>
                    </a:cubicBezTo>
                    <a:cubicBezTo>
                      <a:pt x="1121" y="0"/>
                      <a:pt x="672" y="413"/>
                      <a:pt x="615" y="941"/>
                    </a:cubicBezTo>
                    <a:cubicBezTo>
                      <a:pt x="0" y="941"/>
                      <a:pt x="0" y="941"/>
                      <a:pt x="0" y="941"/>
                    </a:cubicBezTo>
                    <a:cubicBezTo>
                      <a:pt x="0" y="1171"/>
                      <a:pt x="0" y="1171"/>
                      <a:pt x="0" y="1171"/>
                    </a:cubicBezTo>
                    <a:cubicBezTo>
                      <a:pt x="615" y="1171"/>
                      <a:pt x="615" y="1171"/>
                      <a:pt x="615" y="1171"/>
                    </a:cubicBezTo>
                    <a:cubicBezTo>
                      <a:pt x="672" y="1699"/>
                      <a:pt x="1121" y="2112"/>
                      <a:pt x="1664" y="2112"/>
                    </a:cubicBezTo>
                    <a:cubicBezTo>
                      <a:pt x="2877" y="2112"/>
                      <a:pt x="2877" y="2112"/>
                      <a:pt x="2877" y="2112"/>
                    </a:cubicBezTo>
                    <a:cubicBezTo>
                      <a:pt x="2877" y="1777"/>
                      <a:pt x="2877" y="1777"/>
                      <a:pt x="2877" y="1777"/>
                    </a:cubicBezTo>
                    <a:cubicBezTo>
                      <a:pt x="3765" y="1777"/>
                      <a:pt x="3765" y="1777"/>
                      <a:pt x="3765" y="1777"/>
                    </a:cubicBezTo>
                    <a:cubicBezTo>
                      <a:pt x="3765" y="1547"/>
                      <a:pt x="3765" y="1547"/>
                      <a:pt x="3765" y="1547"/>
                    </a:cubicBezTo>
                    <a:cubicBezTo>
                      <a:pt x="2877" y="1547"/>
                      <a:pt x="2877" y="1547"/>
                      <a:pt x="2877" y="1547"/>
                    </a:cubicBezTo>
                    <a:cubicBezTo>
                      <a:pt x="2877" y="1171"/>
                      <a:pt x="2877" y="1171"/>
                      <a:pt x="2877" y="1171"/>
                    </a:cubicBezTo>
                    <a:cubicBezTo>
                      <a:pt x="4087" y="1171"/>
                      <a:pt x="4087" y="1171"/>
                      <a:pt x="4087" y="1171"/>
                    </a:cubicBezTo>
                    <a:close/>
                    <a:moveTo>
                      <a:pt x="838" y="1056"/>
                    </a:moveTo>
                    <a:cubicBezTo>
                      <a:pt x="838" y="601"/>
                      <a:pt x="1209" y="231"/>
                      <a:pt x="1664" y="231"/>
                    </a:cubicBezTo>
                    <a:cubicBezTo>
                      <a:pt x="2647" y="231"/>
                      <a:pt x="2647" y="231"/>
                      <a:pt x="2647" y="231"/>
                    </a:cubicBezTo>
                    <a:cubicBezTo>
                      <a:pt x="2647" y="1881"/>
                      <a:pt x="2647" y="1881"/>
                      <a:pt x="2647" y="1881"/>
                    </a:cubicBezTo>
                    <a:cubicBezTo>
                      <a:pt x="1664" y="1881"/>
                      <a:pt x="1664" y="1881"/>
                      <a:pt x="1664" y="1881"/>
                    </a:cubicBezTo>
                    <a:cubicBezTo>
                      <a:pt x="1209" y="1881"/>
                      <a:pt x="838" y="1511"/>
                      <a:pt x="838" y="10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solidFill>
                    <a:schemeClr val="tx1">
                      <a:lumMod val="50000"/>
                      <a:lumOff val="50000"/>
                    </a:schemeClr>
                  </a:solidFill>
                </a:endParaRPr>
              </a:p>
            </p:txBody>
          </p:sp>
          <p:sp>
            <p:nvSpPr>
              <p:cNvPr id="103" name="矩形 102"/>
              <p:cNvSpPr/>
              <p:nvPr/>
            </p:nvSpPr>
            <p:spPr>
              <a:xfrm>
                <a:off x="4200" y="8540"/>
                <a:ext cx="360" cy="1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grpSp>
      <p:grpSp>
        <p:nvGrpSpPr>
          <p:cNvPr id="139" name="组合 138"/>
          <p:cNvGrpSpPr/>
          <p:nvPr/>
        </p:nvGrpSpPr>
        <p:grpSpPr>
          <a:xfrm>
            <a:off x="3424838" y="1249381"/>
            <a:ext cx="2501342" cy="5201882"/>
            <a:chOff x="568248" y="1324013"/>
            <a:chExt cx="2501342" cy="5201882"/>
          </a:xfrm>
          <a:solidFill>
            <a:srgbClr val="68B7E1"/>
          </a:solidFill>
        </p:grpSpPr>
        <p:grpSp>
          <p:nvGrpSpPr>
            <p:cNvPr id="140" name="组合 139"/>
            <p:cNvGrpSpPr/>
            <p:nvPr/>
          </p:nvGrpSpPr>
          <p:grpSpPr>
            <a:xfrm>
              <a:off x="568248" y="1324013"/>
              <a:ext cx="2215548" cy="4130954"/>
              <a:chOff x="568248" y="1324013"/>
              <a:chExt cx="2215548" cy="4130954"/>
            </a:xfrm>
            <a:grpFill/>
          </p:grpSpPr>
          <p:sp>
            <p:nvSpPr>
              <p:cNvPr id="144" name="灯泡"/>
              <p:cNvSpPr/>
              <p:nvPr/>
            </p:nvSpPr>
            <p:spPr bwMode="auto">
              <a:xfrm>
                <a:off x="568248" y="1324013"/>
                <a:ext cx="937529" cy="1383030"/>
              </a:xfrm>
              <a:custGeom>
                <a:avLst/>
                <a:gdLst>
                  <a:gd name="T0" fmla="*/ 839696 w 1358900"/>
                  <a:gd name="T1" fmla="*/ 2086152 h 2151063"/>
                  <a:gd name="T2" fmla="*/ 752405 w 1358900"/>
                  <a:gd name="T3" fmla="*/ 2140511 h 2151063"/>
                  <a:gd name="T4" fmla="*/ 632619 w 1358900"/>
                  <a:gd name="T5" fmla="*/ 2146906 h 2151063"/>
                  <a:gd name="T6" fmla="*/ 534815 w 1358900"/>
                  <a:gd name="T7" fmla="*/ 2102140 h 2151063"/>
                  <a:gd name="T8" fmla="*/ 492444 w 1358900"/>
                  <a:gd name="T9" fmla="*/ 2023160 h 2151063"/>
                  <a:gd name="T10" fmla="*/ 978873 w 1358900"/>
                  <a:gd name="T11" fmla="*/ 1877587 h 2151063"/>
                  <a:gd name="T12" fmla="*/ 975704 w 1358900"/>
                  <a:gd name="T13" fmla="*/ 1949593 h 2151063"/>
                  <a:gd name="T14" fmla="*/ 411711 w 1358900"/>
                  <a:gd name="T15" fmla="*/ 1968795 h 2151063"/>
                  <a:gd name="T16" fmla="*/ 369887 w 1358900"/>
                  <a:gd name="T17" fmla="*/ 1911190 h 2151063"/>
                  <a:gd name="T18" fmla="*/ 411711 w 1358900"/>
                  <a:gd name="T19" fmla="*/ 1853585 h 2151063"/>
                  <a:gd name="T20" fmla="*/ 971585 w 1358900"/>
                  <a:gd name="T21" fmla="*/ 1709923 h 2151063"/>
                  <a:gd name="T22" fmla="*/ 981725 w 1358900"/>
                  <a:gd name="T23" fmla="*/ 1781479 h 2151063"/>
                  <a:gd name="T24" fmla="*/ 423435 w 1358900"/>
                  <a:gd name="T25" fmla="*/ 1812604 h 2151063"/>
                  <a:gd name="T26" fmla="*/ 370837 w 1358900"/>
                  <a:gd name="T27" fmla="*/ 1764793 h 2151063"/>
                  <a:gd name="T28" fmla="*/ 401255 w 1358900"/>
                  <a:gd name="T29" fmla="*/ 1699655 h 2151063"/>
                  <a:gd name="T30" fmla="*/ 1212263 w 1358900"/>
                  <a:gd name="T31" fmla="*/ 1027536 h 2151063"/>
                  <a:gd name="T32" fmla="*/ 1162712 w 1358900"/>
                  <a:gd name="T33" fmla="*/ 1009170 h 2151063"/>
                  <a:gd name="T34" fmla="*/ 1164344 w 1358900"/>
                  <a:gd name="T35" fmla="*/ 1001189 h 2151063"/>
                  <a:gd name="T36" fmla="*/ 686421 w 1358900"/>
                  <a:gd name="T37" fmla="*/ 65405 h 2151063"/>
                  <a:gd name="T38" fmla="*/ 812725 w 1358900"/>
                  <a:gd name="T39" fmla="*/ 98736 h 2151063"/>
                  <a:gd name="T40" fmla="*/ 977427 w 1358900"/>
                  <a:gd name="T41" fmla="*/ 180633 h 2151063"/>
                  <a:gd name="T42" fmla="*/ 1110078 w 1358900"/>
                  <a:gd name="T43" fmla="*/ 304113 h 2151063"/>
                  <a:gd name="T44" fmla="*/ 1201791 w 1358900"/>
                  <a:gd name="T45" fmla="*/ 459019 h 2151063"/>
                  <a:gd name="T46" fmla="*/ 1244633 w 1358900"/>
                  <a:gd name="T47" fmla="*/ 632970 h 2151063"/>
                  <a:gd name="T48" fmla="*/ 1235747 w 1358900"/>
                  <a:gd name="T49" fmla="*/ 811683 h 2151063"/>
                  <a:gd name="T50" fmla="*/ 1175451 w 1358900"/>
                  <a:gd name="T51" fmla="*/ 981191 h 2151063"/>
                  <a:gd name="T52" fmla="*/ 1166089 w 1358900"/>
                  <a:gd name="T53" fmla="*/ 998015 h 2151063"/>
                  <a:gd name="T54" fmla="*/ 1093258 w 1358900"/>
                  <a:gd name="T55" fmla="*/ 1114194 h 2151063"/>
                  <a:gd name="T56" fmla="*/ 995199 w 1358900"/>
                  <a:gd name="T57" fmla="*/ 1298621 h 2151063"/>
                  <a:gd name="T58" fmla="*/ 972667 w 1358900"/>
                  <a:gd name="T59" fmla="*/ 1488761 h 2151063"/>
                  <a:gd name="T60" fmla="*/ 1011066 w 1358900"/>
                  <a:gd name="T61" fmla="*/ 1334490 h 2151063"/>
                  <a:gd name="T62" fmla="*/ 1111982 w 1358900"/>
                  <a:gd name="T63" fmla="*/ 1164665 h 2151063"/>
                  <a:gd name="T64" fmla="*/ 1213215 w 1358900"/>
                  <a:gd name="T65" fmla="*/ 1025948 h 2151063"/>
                  <a:gd name="T66" fmla="*/ 1270338 w 1358900"/>
                  <a:gd name="T67" fmla="*/ 912626 h 2151063"/>
                  <a:gd name="T68" fmla="*/ 1310640 w 1358900"/>
                  <a:gd name="T69" fmla="*/ 718359 h 2151063"/>
                  <a:gd name="T70" fmla="*/ 1289061 w 1358900"/>
                  <a:gd name="T71" fmla="*/ 521235 h 2151063"/>
                  <a:gd name="T72" fmla="*/ 1207503 w 1358900"/>
                  <a:gd name="T73" fmla="*/ 340935 h 2151063"/>
                  <a:gd name="T74" fmla="*/ 1074535 w 1358900"/>
                  <a:gd name="T75" fmla="*/ 196187 h 2151063"/>
                  <a:gd name="T76" fmla="*/ 904755 w 1358900"/>
                  <a:gd name="T77" fmla="*/ 100640 h 2151063"/>
                  <a:gd name="T78" fmla="*/ 715934 w 1358900"/>
                  <a:gd name="T79" fmla="*/ 65405 h 2151063"/>
                  <a:gd name="T80" fmla="*/ 865159 w 1358900"/>
                  <a:gd name="T81" fmla="*/ 25723 h 2151063"/>
                  <a:gd name="T82" fmla="*/ 1059288 w 1358900"/>
                  <a:gd name="T83" fmla="*/ 116228 h 2151063"/>
                  <a:gd name="T84" fmla="*/ 1214019 w 1358900"/>
                  <a:gd name="T85" fmla="*/ 260084 h 2151063"/>
                  <a:gd name="T86" fmla="*/ 1317596 w 1358900"/>
                  <a:gd name="T87" fmla="*/ 445858 h 2151063"/>
                  <a:gd name="T88" fmla="*/ 1358582 w 1358900"/>
                  <a:gd name="T89" fmla="*/ 661800 h 2151063"/>
                  <a:gd name="T90" fmla="*/ 1344285 w 1358900"/>
                  <a:gd name="T91" fmla="*/ 819629 h 2151063"/>
                  <a:gd name="T92" fmla="*/ 1261359 w 1358900"/>
                  <a:gd name="T93" fmla="*/ 1030172 h 2151063"/>
                  <a:gd name="T94" fmla="*/ 1147932 w 1358900"/>
                  <a:gd name="T95" fmla="*/ 1196575 h 2151063"/>
                  <a:gd name="T96" fmla="*/ 1054839 w 1358900"/>
                  <a:gd name="T97" fmla="*/ 1399815 h 2151063"/>
                  <a:gd name="T98" fmla="*/ 1037047 w 1358900"/>
                  <a:gd name="T99" fmla="*/ 1560184 h 2151063"/>
                  <a:gd name="T100" fmla="*/ 997649 w 1358900"/>
                  <a:gd name="T101" fmla="*/ 1613217 h 2151063"/>
                  <a:gd name="T102" fmla="*/ 338057 w 1358900"/>
                  <a:gd name="T103" fmla="*/ 1599562 h 2151063"/>
                  <a:gd name="T104" fmla="*/ 318358 w 1358900"/>
                  <a:gd name="T105" fmla="*/ 1492543 h 2151063"/>
                  <a:gd name="T106" fmla="*/ 276419 w 1358900"/>
                  <a:gd name="T107" fmla="*/ 1314391 h 2151063"/>
                  <a:gd name="T108" fmla="*/ 137892 w 1358900"/>
                  <a:gd name="T109" fmla="*/ 1097178 h 2151063"/>
                  <a:gd name="T110" fmla="*/ 65133 w 1358900"/>
                  <a:gd name="T111" fmla="*/ 970471 h 2151063"/>
                  <a:gd name="T112" fmla="*/ 6354 w 1358900"/>
                  <a:gd name="T113" fmla="*/ 773900 h 2151063"/>
                  <a:gd name="T114" fmla="*/ 5084 w 1358900"/>
                  <a:gd name="T115" fmla="*/ 592571 h 2151063"/>
                  <a:gd name="T116" fmla="*/ 66722 w 1358900"/>
                  <a:gd name="T117" fmla="*/ 384886 h 2151063"/>
                  <a:gd name="T118" fmla="*/ 187456 w 1358900"/>
                  <a:gd name="T119" fmla="*/ 210861 h 2151063"/>
                  <a:gd name="T120" fmla="*/ 355532 w 1358900"/>
                  <a:gd name="T121" fmla="*/ 82249 h 2151063"/>
                  <a:gd name="T122" fmla="*/ 558874 w 1358900"/>
                  <a:gd name="T123" fmla="*/ 10797 h 215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58900" h="2151063">
                    <a:moveTo>
                      <a:pt x="492125" y="2016125"/>
                    </a:moveTo>
                    <a:lnTo>
                      <a:pt x="866775" y="2016125"/>
                    </a:lnTo>
                    <a:lnTo>
                      <a:pt x="866775" y="2023160"/>
                    </a:lnTo>
                    <a:lnTo>
                      <a:pt x="865819" y="2029875"/>
                    </a:lnTo>
                    <a:lnTo>
                      <a:pt x="864864" y="2036590"/>
                    </a:lnTo>
                    <a:lnTo>
                      <a:pt x="863271" y="2043305"/>
                    </a:lnTo>
                    <a:lnTo>
                      <a:pt x="861041" y="2050020"/>
                    </a:lnTo>
                    <a:lnTo>
                      <a:pt x="858811" y="2056415"/>
                    </a:lnTo>
                    <a:lnTo>
                      <a:pt x="855625" y="2062810"/>
                    </a:lnTo>
                    <a:lnTo>
                      <a:pt x="852120" y="2068565"/>
                    </a:lnTo>
                    <a:lnTo>
                      <a:pt x="848616" y="2074961"/>
                    </a:lnTo>
                    <a:lnTo>
                      <a:pt x="844156" y="2080397"/>
                    </a:lnTo>
                    <a:lnTo>
                      <a:pt x="839696" y="2086152"/>
                    </a:lnTo>
                    <a:lnTo>
                      <a:pt x="834917" y="2091588"/>
                    </a:lnTo>
                    <a:lnTo>
                      <a:pt x="829820" y="2097024"/>
                    </a:lnTo>
                    <a:lnTo>
                      <a:pt x="824404" y="2102140"/>
                    </a:lnTo>
                    <a:lnTo>
                      <a:pt x="818351" y="2106936"/>
                    </a:lnTo>
                    <a:lnTo>
                      <a:pt x="812298" y="2111733"/>
                    </a:lnTo>
                    <a:lnTo>
                      <a:pt x="805608" y="2116209"/>
                    </a:lnTo>
                    <a:lnTo>
                      <a:pt x="798918" y="2120366"/>
                    </a:lnTo>
                    <a:lnTo>
                      <a:pt x="791590" y="2124523"/>
                    </a:lnTo>
                    <a:lnTo>
                      <a:pt x="784263" y="2128041"/>
                    </a:lnTo>
                    <a:lnTo>
                      <a:pt x="776936" y="2131878"/>
                    </a:lnTo>
                    <a:lnTo>
                      <a:pt x="768971" y="2135075"/>
                    </a:lnTo>
                    <a:lnTo>
                      <a:pt x="760688" y="2137953"/>
                    </a:lnTo>
                    <a:lnTo>
                      <a:pt x="752405" y="2140511"/>
                    </a:lnTo>
                    <a:lnTo>
                      <a:pt x="743803" y="2142749"/>
                    </a:lnTo>
                    <a:lnTo>
                      <a:pt x="735202" y="2145307"/>
                    </a:lnTo>
                    <a:lnTo>
                      <a:pt x="726281" y="2146906"/>
                    </a:lnTo>
                    <a:lnTo>
                      <a:pt x="717361" y="2148505"/>
                    </a:lnTo>
                    <a:lnTo>
                      <a:pt x="708122" y="2149784"/>
                    </a:lnTo>
                    <a:lnTo>
                      <a:pt x="698565" y="2150424"/>
                    </a:lnTo>
                    <a:lnTo>
                      <a:pt x="689007" y="2151063"/>
                    </a:lnTo>
                    <a:lnTo>
                      <a:pt x="679769" y="2151063"/>
                    </a:lnTo>
                    <a:lnTo>
                      <a:pt x="669893" y="2151063"/>
                    </a:lnTo>
                    <a:lnTo>
                      <a:pt x="660335" y="2150424"/>
                    </a:lnTo>
                    <a:lnTo>
                      <a:pt x="650778" y="2149784"/>
                    </a:lnTo>
                    <a:lnTo>
                      <a:pt x="641539" y="2148505"/>
                    </a:lnTo>
                    <a:lnTo>
                      <a:pt x="632619" y="2146906"/>
                    </a:lnTo>
                    <a:lnTo>
                      <a:pt x="623699" y="2145307"/>
                    </a:lnTo>
                    <a:lnTo>
                      <a:pt x="615097" y="2142749"/>
                    </a:lnTo>
                    <a:lnTo>
                      <a:pt x="606495" y="2140511"/>
                    </a:lnTo>
                    <a:lnTo>
                      <a:pt x="598212" y="2137953"/>
                    </a:lnTo>
                    <a:lnTo>
                      <a:pt x="590248" y="2135075"/>
                    </a:lnTo>
                    <a:lnTo>
                      <a:pt x="582283" y="2131878"/>
                    </a:lnTo>
                    <a:lnTo>
                      <a:pt x="574637" y="2128041"/>
                    </a:lnTo>
                    <a:lnTo>
                      <a:pt x="567310" y="2124523"/>
                    </a:lnTo>
                    <a:lnTo>
                      <a:pt x="559983" y="2120366"/>
                    </a:lnTo>
                    <a:lnTo>
                      <a:pt x="553292" y="2116209"/>
                    </a:lnTo>
                    <a:lnTo>
                      <a:pt x="546921" y="2111733"/>
                    </a:lnTo>
                    <a:lnTo>
                      <a:pt x="540868" y="2106936"/>
                    </a:lnTo>
                    <a:lnTo>
                      <a:pt x="534815" y="2102140"/>
                    </a:lnTo>
                    <a:lnTo>
                      <a:pt x="529399" y="2097024"/>
                    </a:lnTo>
                    <a:lnTo>
                      <a:pt x="523983" y="2091588"/>
                    </a:lnTo>
                    <a:lnTo>
                      <a:pt x="519204" y="2086152"/>
                    </a:lnTo>
                    <a:lnTo>
                      <a:pt x="514744" y="2080397"/>
                    </a:lnTo>
                    <a:lnTo>
                      <a:pt x="510284" y="2074961"/>
                    </a:lnTo>
                    <a:lnTo>
                      <a:pt x="506780" y="2068565"/>
                    </a:lnTo>
                    <a:lnTo>
                      <a:pt x="503594" y="2062810"/>
                    </a:lnTo>
                    <a:lnTo>
                      <a:pt x="500408" y="2056415"/>
                    </a:lnTo>
                    <a:lnTo>
                      <a:pt x="497860" y="2050020"/>
                    </a:lnTo>
                    <a:lnTo>
                      <a:pt x="495629" y="2043305"/>
                    </a:lnTo>
                    <a:lnTo>
                      <a:pt x="494037" y="2036590"/>
                    </a:lnTo>
                    <a:lnTo>
                      <a:pt x="493081" y="2029875"/>
                    </a:lnTo>
                    <a:lnTo>
                      <a:pt x="492444" y="2023160"/>
                    </a:lnTo>
                    <a:lnTo>
                      <a:pt x="492125" y="2016125"/>
                    </a:lnTo>
                    <a:close/>
                    <a:moveTo>
                      <a:pt x="429455" y="1851025"/>
                    </a:moveTo>
                    <a:lnTo>
                      <a:pt x="929444" y="1851025"/>
                    </a:lnTo>
                    <a:lnTo>
                      <a:pt x="935464" y="1851345"/>
                    </a:lnTo>
                    <a:lnTo>
                      <a:pt x="941485" y="1852305"/>
                    </a:lnTo>
                    <a:lnTo>
                      <a:pt x="947188" y="1853585"/>
                    </a:lnTo>
                    <a:lnTo>
                      <a:pt x="952574" y="1855825"/>
                    </a:lnTo>
                    <a:lnTo>
                      <a:pt x="957644" y="1858066"/>
                    </a:lnTo>
                    <a:lnTo>
                      <a:pt x="963030" y="1861266"/>
                    </a:lnTo>
                    <a:lnTo>
                      <a:pt x="967466" y="1864786"/>
                    </a:lnTo>
                    <a:lnTo>
                      <a:pt x="971585" y="1868626"/>
                    </a:lnTo>
                    <a:lnTo>
                      <a:pt x="975704" y="1873107"/>
                    </a:lnTo>
                    <a:lnTo>
                      <a:pt x="978873" y="1877587"/>
                    </a:lnTo>
                    <a:lnTo>
                      <a:pt x="981725" y="1882388"/>
                    </a:lnTo>
                    <a:lnTo>
                      <a:pt x="984259" y="1887828"/>
                    </a:lnTo>
                    <a:lnTo>
                      <a:pt x="986477" y="1893268"/>
                    </a:lnTo>
                    <a:lnTo>
                      <a:pt x="988062" y="1899029"/>
                    </a:lnTo>
                    <a:lnTo>
                      <a:pt x="988695" y="1905109"/>
                    </a:lnTo>
                    <a:lnTo>
                      <a:pt x="989012" y="1911190"/>
                    </a:lnTo>
                    <a:lnTo>
                      <a:pt x="988695" y="1917270"/>
                    </a:lnTo>
                    <a:lnTo>
                      <a:pt x="988062" y="1923351"/>
                    </a:lnTo>
                    <a:lnTo>
                      <a:pt x="986477" y="1929111"/>
                    </a:lnTo>
                    <a:lnTo>
                      <a:pt x="984259" y="1934872"/>
                    </a:lnTo>
                    <a:lnTo>
                      <a:pt x="981725" y="1939992"/>
                    </a:lnTo>
                    <a:lnTo>
                      <a:pt x="978873" y="1945113"/>
                    </a:lnTo>
                    <a:lnTo>
                      <a:pt x="975704" y="1949593"/>
                    </a:lnTo>
                    <a:lnTo>
                      <a:pt x="971585" y="1953753"/>
                    </a:lnTo>
                    <a:lnTo>
                      <a:pt x="967466" y="1957914"/>
                    </a:lnTo>
                    <a:lnTo>
                      <a:pt x="963030" y="1961114"/>
                    </a:lnTo>
                    <a:lnTo>
                      <a:pt x="957644" y="1963994"/>
                    </a:lnTo>
                    <a:lnTo>
                      <a:pt x="952574" y="1966554"/>
                    </a:lnTo>
                    <a:lnTo>
                      <a:pt x="947188" y="1968795"/>
                    </a:lnTo>
                    <a:lnTo>
                      <a:pt x="941485" y="1970395"/>
                    </a:lnTo>
                    <a:lnTo>
                      <a:pt x="935464" y="1971355"/>
                    </a:lnTo>
                    <a:lnTo>
                      <a:pt x="929444" y="1971675"/>
                    </a:lnTo>
                    <a:lnTo>
                      <a:pt x="429455" y="1971675"/>
                    </a:lnTo>
                    <a:lnTo>
                      <a:pt x="423435" y="1971355"/>
                    </a:lnTo>
                    <a:lnTo>
                      <a:pt x="417414" y="1970395"/>
                    </a:lnTo>
                    <a:lnTo>
                      <a:pt x="411711" y="1968795"/>
                    </a:lnTo>
                    <a:lnTo>
                      <a:pt x="406325" y="1966554"/>
                    </a:lnTo>
                    <a:lnTo>
                      <a:pt x="401255" y="1963994"/>
                    </a:lnTo>
                    <a:lnTo>
                      <a:pt x="396185" y="1961114"/>
                    </a:lnTo>
                    <a:lnTo>
                      <a:pt x="391433" y="1957914"/>
                    </a:lnTo>
                    <a:lnTo>
                      <a:pt x="387314" y="1953753"/>
                    </a:lnTo>
                    <a:lnTo>
                      <a:pt x="383511" y="1949593"/>
                    </a:lnTo>
                    <a:lnTo>
                      <a:pt x="380026" y="1945113"/>
                    </a:lnTo>
                    <a:lnTo>
                      <a:pt x="377174" y="1939992"/>
                    </a:lnTo>
                    <a:lnTo>
                      <a:pt x="374323" y="1934872"/>
                    </a:lnTo>
                    <a:lnTo>
                      <a:pt x="372422" y="1929111"/>
                    </a:lnTo>
                    <a:lnTo>
                      <a:pt x="370837" y="1923351"/>
                    </a:lnTo>
                    <a:lnTo>
                      <a:pt x="370204" y="1917270"/>
                    </a:lnTo>
                    <a:lnTo>
                      <a:pt x="369887" y="1911190"/>
                    </a:lnTo>
                    <a:lnTo>
                      <a:pt x="370204" y="1905109"/>
                    </a:lnTo>
                    <a:lnTo>
                      <a:pt x="370837" y="1899029"/>
                    </a:lnTo>
                    <a:lnTo>
                      <a:pt x="372422" y="1893268"/>
                    </a:lnTo>
                    <a:lnTo>
                      <a:pt x="374323" y="1887828"/>
                    </a:lnTo>
                    <a:lnTo>
                      <a:pt x="377174" y="1882388"/>
                    </a:lnTo>
                    <a:lnTo>
                      <a:pt x="380026" y="1877587"/>
                    </a:lnTo>
                    <a:lnTo>
                      <a:pt x="383511" y="1873107"/>
                    </a:lnTo>
                    <a:lnTo>
                      <a:pt x="387314" y="1868626"/>
                    </a:lnTo>
                    <a:lnTo>
                      <a:pt x="391433" y="1864786"/>
                    </a:lnTo>
                    <a:lnTo>
                      <a:pt x="396185" y="1861266"/>
                    </a:lnTo>
                    <a:lnTo>
                      <a:pt x="401255" y="1858066"/>
                    </a:lnTo>
                    <a:lnTo>
                      <a:pt x="406325" y="1855825"/>
                    </a:lnTo>
                    <a:lnTo>
                      <a:pt x="411711" y="1853585"/>
                    </a:lnTo>
                    <a:lnTo>
                      <a:pt x="417414" y="1852305"/>
                    </a:lnTo>
                    <a:lnTo>
                      <a:pt x="423435" y="1851345"/>
                    </a:lnTo>
                    <a:lnTo>
                      <a:pt x="429455" y="1851025"/>
                    </a:lnTo>
                    <a:close/>
                    <a:moveTo>
                      <a:pt x="429455" y="1692275"/>
                    </a:moveTo>
                    <a:lnTo>
                      <a:pt x="929444" y="1692275"/>
                    </a:lnTo>
                    <a:lnTo>
                      <a:pt x="935464" y="1692596"/>
                    </a:lnTo>
                    <a:lnTo>
                      <a:pt x="941485" y="1693238"/>
                    </a:lnTo>
                    <a:lnTo>
                      <a:pt x="947188" y="1694842"/>
                    </a:lnTo>
                    <a:lnTo>
                      <a:pt x="952574" y="1697088"/>
                    </a:lnTo>
                    <a:lnTo>
                      <a:pt x="957644" y="1699655"/>
                    </a:lnTo>
                    <a:lnTo>
                      <a:pt x="963030" y="1702543"/>
                    </a:lnTo>
                    <a:lnTo>
                      <a:pt x="967466" y="1706073"/>
                    </a:lnTo>
                    <a:lnTo>
                      <a:pt x="971585" y="1709923"/>
                    </a:lnTo>
                    <a:lnTo>
                      <a:pt x="975704" y="1714095"/>
                    </a:lnTo>
                    <a:lnTo>
                      <a:pt x="978873" y="1718908"/>
                    </a:lnTo>
                    <a:lnTo>
                      <a:pt x="981725" y="1724042"/>
                    </a:lnTo>
                    <a:lnTo>
                      <a:pt x="984259" y="1729176"/>
                    </a:lnTo>
                    <a:lnTo>
                      <a:pt x="986477" y="1734631"/>
                    </a:lnTo>
                    <a:lnTo>
                      <a:pt x="988062" y="1740407"/>
                    </a:lnTo>
                    <a:lnTo>
                      <a:pt x="988695" y="1746503"/>
                    </a:lnTo>
                    <a:lnTo>
                      <a:pt x="989012" y="1752600"/>
                    </a:lnTo>
                    <a:lnTo>
                      <a:pt x="988695" y="1759017"/>
                    </a:lnTo>
                    <a:lnTo>
                      <a:pt x="988062" y="1764793"/>
                    </a:lnTo>
                    <a:lnTo>
                      <a:pt x="986477" y="1770569"/>
                    </a:lnTo>
                    <a:lnTo>
                      <a:pt x="984259" y="1776024"/>
                    </a:lnTo>
                    <a:lnTo>
                      <a:pt x="981725" y="1781479"/>
                    </a:lnTo>
                    <a:lnTo>
                      <a:pt x="978873" y="1786292"/>
                    </a:lnTo>
                    <a:lnTo>
                      <a:pt x="975704" y="1791426"/>
                    </a:lnTo>
                    <a:lnTo>
                      <a:pt x="971585" y="1795598"/>
                    </a:lnTo>
                    <a:lnTo>
                      <a:pt x="967466" y="1799127"/>
                    </a:lnTo>
                    <a:lnTo>
                      <a:pt x="963030" y="1802657"/>
                    </a:lnTo>
                    <a:lnTo>
                      <a:pt x="957644" y="1805866"/>
                    </a:lnTo>
                    <a:lnTo>
                      <a:pt x="952574" y="1808433"/>
                    </a:lnTo>
                    <a:lnTo>
                      <a:pt x="947188" y="1810358"/>
                    </a:lnTo>
                    <a:lnTo>
                      <a:pt x="941485" y="1811641"/>
                    </a:lnTo>
                    <a:lnTo>
                      <a:pt x="935464" y="1812604"/>
                    </a:lnTo>
                    <a:lnTo>
                      <a:pt x="929444" y="1812925"/>
                    </a:lnTo>
                    <a:lnTo>
                      <a:pt x="429455" y="1812925"/>
                    </a:lnTo>
                    <a:lnTo>
                      <a:pt x="423435" y="1812604"/>
                    </a:lnTo>
                    <a:lnTo>
                      <a:pt x="417414" y="1811641"/>
                    </a:lnTo>
                    <a:lnTo>
                      <a:pt x="411711" y="1810358"/>
                    </a:lnTo>
                    <a:lnTo>
                      <a:pt x="406325" y="1808433"/>
                    </a:lnTo>
                    <a:lnTo>
                      <a:pt x="401255" y="1805866"/>
                    </a:lnTo>
                    <a:lnTo>
                      <a:pt x="396185" y="1802657"/>
                    </a:lnTo>
                    <a:lnTo>
                      <a:pt x="391433" y="1799127"/>
                    </a:lnTo>
                    <a:lnTo>
                      <a:pt x="387314" y="1795598"/>
                    </a:lnTo>
                    <a:lnTo>
                      <a:pt x="383511" y="1791426"/>
                    </a:lnTo>
                    <a:lnTo>
                      <a:pt x="380026" y="1786292"/>
                    </a:lnTo>
                    <a:lnTo>
                      <a:pt x="377174" y="1781479"/>
                    </a:lnTo>
                    <a:lnTo>
                      <a:pt x="374323" y="1776024"/>
                    </a:lnTo>
                    <a:lnTo>
                      <a:pt x="372422" y="1770569"/>
                    </a:lnTo>
                    <a:lnTo>
                      <a:pt x="370837" y="1764793"/>
                    </a:lnTo>
                    <a:lnTo>
                      <a:pt x="370204" y="1759017"/>
                    </a:lnTo>
                    <a:lnTo>
                      <a:pt x="369887" y="1752600"/>
                    </a:lnTo>
                    <a:lnTo>
                      <a:pt x="370204" y="1746503"/>
                    </a:lnTo>
                    <a:lnTo>
                      <a:pt x="370837" y="1740407"/>
                    </a:lnTo>
                    <a:lnTo>
                      <a:pt x="372422" y="1734631"/>
                    </a:lnTo>
                    <a:lnTo>
                      <a:pt x="374323" y="1729176"/>
                    </a:lnTo>
                    <a:lnTo>
                      <a:pt x="377174" y="1724042"/>
                    </a:lnTo>
                    <a:lnTo>
                      <a:pt x="380026" y="1718908"/>
                    </a:lnTo>
                    <a:lnTo>
                      <a:pt x="383511" y="1714095"/>
                    </a:lnTo>
                    <a:lnTo>
                      <a:pt x="387314" y="1709923"/>
                    </a:lnTo>
                    <a:lnTo>
                      <a:pt x="391433" y="1706073"/>
                    </a:lnTo>
                    <a:lnTo>
                      <a:pt x="396185" y="1702543"/>
                    </a:lnTo>
                    <a:lnTo>
                      <a:pt x="401255" y="1699655"/>
                    </a:lnTo>
                    <a:lnTo>
                      <a:pt x="406325" y="1697088"/>
                    </a:lnTo>
                    <a:lnTo>
                      <a:pt x="411711" y="1694842"/>
                    </a:lnTo>
                    <a:lnTo>
                      <a:pt x="417414" y="1693238"/>
                    </a:lnTo>
                    <a:lnTo>
                      <a:pt x="423435" y="1692596"/>
                    </a:lnTo>
                    <a:lnTo>
                      <a:pt x="429455" y="1692275"/>
                    </a:lnTo>
                    <a:close/>
                    <a:moveTo>
                      <a:pt x="1217103" y="1013330"/>
                    </a:moveTo>
                    <a:lnTo>
                      <a:pt x="1217023" y="1014521"/>
                    </a:lnTo>
                    <a:lnTo>
                      <a:pt x="1216389" y="1018965"/>
                    </a:lnTo>
                    <a:lnTo>
                      <a:pt x="1215437" y="1022139"/>
                    </a:lnTo>
                    <a:lnTo>
                      <a:pt x="1214802" y="1023409"/>
                    </a:lnTo>
                    <a:lnTo>
                      <a:pt x="1214167" y="1024361"/>
                    </a:lnTo>
                    <a:lnTo>
                      <a:pt x="1213850" y="1024679"/>
                    </a:lnTo>
                    <a:lnTo>
                      <a:pt x="1212263" y="1027536"/>
                    </a:lnTo>
                    <a:lnTo>
                      <a:pt x="1210676" y="1029440"/>
                    </a:lnTo>
                    <a:lnTo>
                      <a:pt x="1213215" y="1024996"/>
                    </a:lnTo>
                    <a:lnTo>
                      <a:pt x="1215119" y="1020870"/>
                    </a:lnTo>
                    <a:lnTo>
                      <a:pt x="1216389" y="1017378"/>
                    </a:lnTo>
                    <a:lnTo>
                      <a:pt x="1217023" y="1013886"/>
                    </a:lnTo>
                    <a:lnTo>
                      <a:pt x="1217103" y="1013330"/>
                    </a:lnTo>
                    <a:close/>
                    <a:moveTo>
                      <a:pt x="1217341" y="1009442"/>
                    </a:moveTo>
                    <a:lnTo>
                      <a:pt x="1217658" y="1010077"/>
                    </a:lnTo>
                    <a:lnTo>
                      <a:pt x="1217341" y="1011664"/>
                    </a:lnTo>
                    <a:lnTo>
                      <a:pt x="1217103" y="1013330"/>
                    </a:lnTo>
                    <a:lnTo>
                      <a:pt x="1217341" y="1009760"/>
                    </a:lnTo>
                    <a:lnTo>
                      <a:pt x="1217341" y="1009442"/>
                    </a:lnTo>
                    <a:close/>
                    <a:moveTo>
                      <a:pt x="1162712" y="1009170"/>
                    </a:moveTo>
                    <a:lnTo>
                      <a:pt x="1162440" y="1013251"/>
                    </a:lnTo>
                    <a:lnTo>
                      <a:pt x="1162440" y="1012934"/>
                    </a:lnTo>
                    <a:lnTo>
                      <a:pt x="1162440" y="1011347"/>
                    </a:lnTo>
                    <a:lnTo>
                      <a:pt x="1162712" y="1009170"/>
                    </a:lnTo>
                    <a:close/>
                    <a:moveTo>
                      <a:pt x="1167137" y="996491"/>
                    </a:moveTo>
                    <a:lnTo>
                      <a:pt x="1166565" y="997380"/>
                    </a:lnTo>
                    <a:lnTo>
                      <a:pt x="1164661" y="1001506"/>
                    </a:lnTo>
                    <a:lnTo>
                      <a:pt x="1163392" y="1005633"/>
                    </a:lnTo>
                    <a:lnTo>
                      <a:pt x="1162757" y="1008807"/>
                    </a:lnTo>
                    <a:lnTo>
                      <a:pt x="1162712" y="1009170"/>
                    </a:lnTo>
                    <a:lnTo>
                      <a:pt x="1162757" y="1008490"/>
                    </a:lnTo>
                    <a:lnTo>
                      <a:pt x="1163392" y="1004681"/>
                    </a:lnTo>
                    <a:lnTo>
                      <a:pt x="1164344" y="1001189"/>
                    </a:lnTo>
                    <a:lnTo>
                      <a:pt x="1164767" y="1000448"/>
                    </a:lnTo>
                    <a:lnTo>
                      <a:pt x="1164979" y="1000237"/>
                    </a:lnTo>
                    <a:lnTo>
                      <a:pt x="1164979" y="1000078"/>
                    </a:lnTo>
                    <a:lnTo>
                      <a:pt x="1165613" y="998967"/>
                    </a:lnTo>
                    <a:lnTo>
                      <a:pt x="1166089" y="998015"/>
                    </a:lnTo>
                    <a:lnTo>
                      <a:pt x="1166756" y="996872"/>
                    </a:lnTo>
                    <a:lnTo>
                      <a:pt x="1167137" y="996491"/>
                    </a:lnTo>
                    <a:close/>
                    <a:moveTo>
                      <a:pt x="1167517" y="995899"/>
                    </a:moveTo>
                    <a:lnTo>
                      <a:pt x="1167517" y="996110"/>
                    </a:lnTo>
                    <a:lnTo>
                      <a:pt x="1167137" y="996491"/>
                    </a:lnTo>
                    <a:lnTo>
                      <a:pt x="1167517" y="995899"/>
                    </a:lnTo>
                    <a:close/>
                    <a:moveTo>
                      <a:pt x="701019" y="65088"/>
                    </a:moveTo>
                    <a:lnTo>
                      <a:pt x="686421" y="65405"/>
                    </a:lnTo>
                    <a:lnTo>
                      <a:pt x="671823" y="66358"/>
                    </a:lnTo>
                    <a:lnTo>
                      <a:pt x="657225" y="67310"/>
                    </a:lnTo>
                    <a:lnTo>
                      <a:pt x="671823" y="68897"/>
                    </a:lnTo>
                    <a:lnTo>
                      <a:pt x="686104" y="70484"/>
                    </a:lnTo>
                    <a:lnTo>
                      <a:pt x="700384" y="72389"/>
                    </a:lnTo>
                    <a:lnTo>
                      <a:pt x="714982" y="74611"/>
                    </a:lnTo>
                    <a:lnTo>
                      <a:pt x="729263" y="77468"/>
                    </a:lnTo>
                    <a:lnTo>
                      <a:pt x="743226" y="80325"/>
                    </a:lnTo>
                    <a:lnTo>
                      <a:pt x="757189" y="83499"/>
                    </a:lnTo>
                    <a:lnTo>
                      <a:pt x="771152" y="86673"/>
                    </a:lnTo>
                    <a:lnTo>
                      <a:pt x="785433" y="90800"/>
                    </a:lnTo>
                    <a:lnTo>
                      <a:pt x="799079" y="94609"/>
                    </a:lnTo>
                    <a:lnTo>
                      <a:pt x="812725" y="98736"/>
                    </a:lnTo>
                    <a:lnTo>
                      <a:pt x="826053" y="103497"/>
                    </a:lnTo>
                    <a:lnTo>
                      <a:pt x="839382" y="108259"/>
                    </a:lnTo>
                    <a:lnTo>
                      <a:pt x="852710" y="113655"/>
                    </a:lnTo>
                    <a:lnTo>
                      <a:pt x="865721" y="119051"/>
                    </a:lnTo>
                    <a:lnTo>
                      <a:pt x="878733" y="125082"/>
                    </a:lnTo>
                    <a:lnTo>
                      <a:pt x="892061" y="130796"/>
                    </a:lnTo>
                    <a:lnTo>
                      <a:pt x="904755" y="137462"/>
                    </a:lnTo>
                    <a:lnTo>
                      <a:pt x="917131" y="143811"/>
                    </a:lnTo>
                    <a:lnTo>
                      <a:pt x="929508" y="150794"/>
                    </a:lnTo>
                    <a:lnTo>
                      <a:pt x="941884" y="157778"/>
                    </a:lnTo>
                    <a:lnTo>
                      <a:pt x="953944" y="165078"/>
                    </a:lnTo>
                    <a:lnTo>
                      <a:pt x="965685" y="173014"/>
                    </a:lnTo>
                    <a:lnTo>
                      <a:pt x="977427" y="180633"/>
                    </a:lnTo>
                    <a:lnTo>
                      <a:pt x="988852" y="188886"/>
                    </a:lnTo>
                    <a:lnTo>
                      <a:pt x="1000276" y="197139"/>
                    </a:lnTo>
                    <a:lnTo>
                      <a:pt x="1011383" y="206027"/>
                    </a:lnTo>
                    <a:lnTo>
                      <a:pt x="1022173" y="214598"/>
                    </a:lnTo>
                    <a:lnTo>
                      <a:pt x="1032963" y="223803"/>
                    </a:lnTo>
                    <a:lnTo>
                      <a:pt x="1043118" y="233008"/>
                    </a:lnTo>
                    <a:lnTo>
                      <a:pt x="1053590" y="242531"/>
                    </a:lnTo>
                    <a:lnTo>
                      <a:pt x="1063428" y="252054"/>
                    </a:lnTo>
                    <a:lnTo>
                      <a:pt x="1073266" y="262212"/>
                    </a:lnTo>
                    <a:lnTo>
                      <a:pt x="1083103" y="272370"/>
                    </a:lnTo>
                    <a:lnTo>
                      <a:pt x="1092306" y="282845"/>
                    </a:lnTo>
                    <a:lnTo>
                      <a:pt x="1101192" y="293320"/>
                    </a:lnTo>
                    <a:lnTo>
                      <a:pt x="1110078" y="304113"/>
                    </a:lnTo>
                    <a:lnTo>
                      <a:pt x="1118963" y="315223"/>
                    </a:lnTo>
                    <a:lnTo>
                      <a:pt x="1127214" y="326333"/>
                    </a:lnTo>
                    <a:lnTo>
                      <a:pt x="1135148" y="337760"/>
                    </a:lnTo>
                    <a:lnTo>
                      <a:pt x="1143082" y="349188"/>
                    </a:lnTo>
                    <a:lnTo>
                      <a:pt x="1151015" y="360615"/>
                    </a:lnTo>
                    <a:lnTo>
                      <a:pt x="1157997" y="372360"/>
                    </a:lnTo>
                    <a:lnTo>
                      <a:pt x="1165296" y="384423"/>
                    </a:lnTo>
                    <a:lnTo>
                      <a:pt x="1171960" y="396485"/>
                    </a:lnTo>
                    <a:lnTo>
                      <a:pt x="1178625" y="408865"/>
                    </a:lnTo>
                    <a:lnTo>
                      <a:pt x="1184971" y="421244"/>
                    </a:lnTo>
                    <a:lnTo>
                      <a:pt x="1190684" y="433624"/>
                    </a:lnTo>
                    <a:lnTo>
                      <a:pt x="1196713" y="446321"/>
                    </a:lnTo>
                    <a:lnTo>
                      <a:pt x="1201791" y="459019"/>
                    </a:lnTo>
                    <a:lnTo>
                      <a:pt x="1206868" y="471716"/>
                    </a:lnTo>
                    <a:lnTo>
                      <a:pt x="1211629" y="484730"/>
                    </a:lnTo>
                    <a:lnTo>
                      <a:pt x="1216071" y="497745"/>
                    </a:lnTo>
                    <a:lnTo>
                      <a:pt x="1220514" y="511077"/>
                    </a:lnTo>
                    <a:lnTo>
                      <a:pt x="1224322" y="524409"/>
                    </a:lnTo>
                    <a:lnTo>
                      <a:pt x="1227813" y="537741"/>
                    </a:lnTo>
                    <a:lnTo>
                      <a:pt x="1230987" y="551073"/>
                    </a:lnTo>
                    <a:lnTo>
                      <a:pt x="1234160" y="564405"/>
                    </a:lnTo>
                    <a:lnTo>
                      <a:pt x="1237016" y="578055"/>
                    </a:lnTo>
                    <a:lnTo>
                      <a:pt x="1239238" y="591704"/>
                    </a:lnTo>
                    <a:lnTo>
                      <a:pt x="1241142" y="605671"/>
                    </a:lnTo>
                    <a:lnTo>
                      <a:pt x="1243046" y="619321"/>
                    </a:lnTo>
                    <a:lnTo>
                      <a:pt x="1244633" y="632970"/>
                    </a:lnTo>
                    <a:lnTo>
                      <a:pt x="1245902" y="646620"/>
                    </a:lnTo>
                    <a:lnTo>
                      <a:pt x="1246537" y="660269"/>
                    </a:lnTo>
                    <a:lnTo>
                      <a:pt x="1247171" y="674236"/>
                    </a:lnTo>
                    <a:lnTo>
                      <a:pt x="1247489" y="688203"/>
                    </a:lnTo>
                    <a:lnTo>
                      <a:pt x="1247171" y="701852"/>
                    </a:lnTo>
                    <a:lnTo>
                      <a:pt x="1246854" y="715819"/>
                    </a:lnTo>
                    <a:lnTo>
                      <a:pt x="1246219" y="729469"/>
                    </a:lnTo>
                    <a:lnTo>
                      <a:pt x="1245267" y="743118"/>
                    </a:lnTo>
                    <a:lnTo>
                      <a:pt x="1243998" y="756768"/>
                    </a:lnTo>
                    <a:lnTo>
                      <a:pt x="1242094" y="771052"/>
                    </a:lnTo>
                    <a:lnTo>
                      <a:pt x="1240190" y="784702"/>
                    </a:lnTo>
                    <a:lnTo>
                      <a:pt x="1237968" y="798034"/>
                    </a:lnTo>
                    <a:lnTo>
                      <a:pt x="1235747" y="811683"/>
                    </a:lnTo>
                    <a:lnTo>
                      <a:pt x="1232891" y="825333"/>
                    </a:lnTo>
                    <a:lnTo>
                      <a:pt x="1229400" y="838665"/>
                    </a:lnTo>
                    <a:lnTo>
                      <a:pt x="1226226" y="852314"/>
                    </a:lnTo>
                    <a:lnTo>
                      <a:pt x="1222418" y="865646"/>
                    </a:lnTo>
                    <a:lnTo>
                      <a:pt x="1218293" y="878661"/>
                    </a:lnTo>
                    <a:lnTo>
                      <a:pt x="1214167" y="891993"/>
                    </a:lnTo>
                    <a:lnTo>
                      <a:pt x="1209407" y="905008"/>
                    </a:lnTo>
                    <a:lnTo>
                      <a:pt x="1204330" y="918022"/>
                    </a:lnTo>
                    <a:lnTo>
                      <a:pt x="1199252" y="930720"/>
                    </a:lnTo>
                    <a:lnTo>
                      <a:pt x="1193540" y="943417"/>
                    </a:lnTo>
                    <a:lnTo>
                      <a:pt x="1187828" y="956114"/>
                    </a:lnTo>
                    <a:lnTo>
                      <a:pt x="1181481" y="968811"/>
                    </a:lnTo>
                    <a:lnTo>
                      <a:pt x="1175451" y="981191"/>
                    </a:lnTo>
                    <a:lnTo>
                      <a:pt x="1168469" y="993253"/>
                    </a:lnTo>
                    <a:lnTo>
                      <a:pt x="1167094" y="996004"/>
                    </a:lnTo>
                    <a:lnTo>
                      <a:pt x="1166565" y="996745"/>
                    </a:lnTo>
                    <a:lnTo>
                      <a:pt x="1166883" y="996428"/>
                    </a:lnTo>
                    <a:lnTo>
                      <a:pt x="1167094" y="996004"/>
                    </a:lnTo>
                    <a:lnTo>
                      <a:pt x="1168152" y="994523"/>
                    </a:lnTo>
                    <a:lnTo>
                      <a:pt x="1169422" y="992936"/>
                    </a:lnTo>
                    <a:lnTo>
                      <a:pt x="1167517" y="995899"/>
                    </a:lnTo>
                    <a:lnTo>
                      <a:pt x="1167517" y="995793"/>
                    </a:lnTo>
                    <a:lnTo>
                      <a:pt x="1167200" y="996110"/>
                    </a:lnTo>
                    <a:lnTo>
                      <a:pt x="1166756" y="996872"/>
                    </a:lnTo>
                    <a:lnTo>
                      <a:pt x="1166565" y="997062"/>
                    </a:lnTo>
                    <a:lnTo>
                      <a:pt x="1166089" y="998015"/>
                    </a:lnTo>
                    <a:lnTo>
                      <a:pt x="1164979" y="999919"/>
                    </a:lnTo>
                    <a:lnTo>
                      <a:pt x="1164979" y="1000078"/>
                    </a:lnTo>
                    <a:lnTo>
                      <a:pt x="1164767" y="1000448"/>
                    </a:lnTo>
                    <a:lnTo>
                      <a:pt x="1164344" y="1000872"/>
                    </a:lnTo>
                    <a:lnTo>
                      <a:pt x="1161488" y="1007220"/>
                    </a:lnTo>
                    <a:lnTo>
                      <a:pt x="1155141" y="1019282"/>
                    </a:lnTo>
                    <a:lnTo>
                      <a:pt x="1148159" y="1031345"/>
                    </a:lnTo>
                    <a:lnTo>
                      <a:pt x="1141495" y="1043407"/>
                    </a:lnTo>
                    <a:lnTo>
                      <a:pt x="1133879" y="1055152"/>
                    </a:lnTo>
                    <a:lnTo>
                      <a:pt x="1126262" y="1066897"/>
                    </a:lnTo>
                    <a:lnTo>
                      <a:pt x="1118329" y="1078959"/>
                    </a:lnTo>
                    <a:lnTo>
                      <a:pt x="1109760" y="1090704"/>
                    </a:lnTo>
                    <a:lnTo>
                      <a:pt x="1093258" y="1114194"/>
                    </a:lnTo>
                    <a:lnTo>
                      <a:pt x="1076439" y="1138319"/>
                    </a:lnTo>
                    <a:lnTo>
                      <a:pt x="1068188" y="1150698"/>
                    </a:lnTo>
                    <a:lnTo>
                      <a:pt x="1059937" y="1163396"/>
                    </a:lnTo>
                    <a:lnTo>
                      <a:pt x="1052003" y="1175775"/>
                    </a:lnTo>
                    <a:lnTo>
                      <a:pt x="1044704" y="1188790"/>
                    </a:lnTo>
                    <a:lnTo>
                      <a:pt x="1037088" y="1201805"/>
                    </a:lnTo>
                    <a:lnTo>
                      <a:pt x="1029789" y="1214819"/>
                    </a:lnTo>
                    <a:lnTo>
                      <a:pt x="1023125" y="1228786"/>
                    </a:lnTo>
                    <a:lnTo>
                      <a:pt x="1016461" y="1242118"/>
                    </a:lnTo>
                    <a:lnTo>
                      <a:pt x="1010748" y="1256085"/>
                    </a:lnTo>
                    <a:lnTo>
                      <a:pt x="1005036" y="1269735"/>
                    </a:lnTo>
                    <a:lnTo>
                      <a:pt x="999959" y="1284019"/>
                    </a:lnTo>
                    <a:lnTo>
                      <a:pt x="995199" y="1298621"/>
                    </a:lnTo>
                    <a:lnTo>
                      <a:pt x="991073" y="1312905"/>
                    </a:lnTo>
                    <a:lnTo>
                      <a:pt x="987265" y="1327189"/>
                    </a:lnTo>
                    <a:lnTo>
                      <a:pt x="983774" y="1341791"/>
                    </a:lnTo>
                    <a:lnTo>
                      <a:pt x="980918" y="1356393"/>
                    </a:lnTo>
                    <a:lnTo>
                      <a:pt x="978379" y="1370995"/>
                    </a:lnTo>
                    <a:lnTo>
                      <a:pt x="976475" y="1385597"/>
                    </a:lnTo>
                    <a:lnTo>
                      <a:pt x="974888" y="1400198"/>
                    </a:lnTo>
                    <a:lnTo>
                      <a:pt x="973619" y="1415118"/>
                    </a:lnTo>
                    <a:lnTo>
                      <a:pt x="972350" y="1430037"/>
                    </a:lnTo>
                    <a:lnTo>
                      <a:pt x="972032" y="1444639"/>
                    </a:lnTo>
                    <a:lnTo>
                      <a:pt x="971715" y="1459240"/>
                    </a:lnTo>
                    <a:lnTo>
                      <a:pt x="972032" y="1474160"/>
                    </a:lnTo>
                    <a:lnTo>
                      <a:pt x="972667" y="1488761"/>
                    </a:lnTo>
                    <a:lnTo>
                      <a:pt x="973619" y="1503363"/>
                    </a:lnTo>
                    <a:lnTo>
                      <a:pt x="975523" y="1488761"/>
                    </a:lnTo>
                    <a:lnTo>
                      <a:pt x="977110" y="1474477"/>
                    </a:lnTo>
                    <a:lnTo>
                      <a:pt x="979331" y="1459875"/>
                    </a:lnTo>
                    <a:lnTo>
                      <a:pt x="981553" y="1445591"/>
                    </a:lnTo>
                    <a:lnTo>
                      <a:pt x="984091" y="1431306"/>
                    </a:lnTo>
                    <a:lnTo>
                      <a:pt x="987265" y="1417022"/>
                    </a:lnTo>
                    <a:lnTo>
                      <a:pt x="990438" y="1402738"/>
                    </a:lnTo>
                    <a:lnTo>
                      <a:pt x="993929" y="1389088"/>
                    </a:lnTo>
                    <a:lnTo>
                      <a:pt x="997737" y="1375121"/>
                    </a:lnTo>
                    <a:lnTo>
                      <a:pt x="1001863" y="1361472"/>
                    </a:lnTo>
                    <a:lnTo>
                      <a:pt x="1005988" y="1347822"/>
                    </a:lnTo>
                    <a:lnTo>
                      <a:pt x="1011066" y="1334490"/>
                    </a:lnTo>
                    <a:lnTo>
                      <a:pt x="1016143" y="1321476"/>
                    </a:lnTo>
                    <a:lnTo>
                      <a:pt x="1021856" y="1308144"/>
                    </a:lnTo>
                    <a:lnTo>
                      <a:pt x="1027568" y="1295129"/>
                    </a:lnTo>
                    <a:lnTo>
                      <a:pt x="1033915" y="1282432"/>
                    </a:lnTo>
                    <a:lnTo>
                      <a:pt x="1040262" y="1269735"/>
                    </a:lnTo>
                    <a:lnTo>
                      <a:pt x="1047243" y="1257672"/>
                    </a:lnTo>
                    <a:lnTo>
                      <a:pt x="1054225" y="1245293"/>
                    </a:lnTo>
                    <a:lnTo>
                      <a:pt x="1061841" y="1233548"/>
                    </a:lnTo>
                    <a:lnTo>
                      <a:pt x="1069775" y="1221803"/>
                    </a:lnTo>
                    <a:lnTo>
                      <a:pt x="1077391" y="1210058"/>
                    </a:lnTo>
                    <a:lnTo>
                      <a:pt x="1085959" y="1198630"/>
                    </a:lnTo>
                    <a:lnTo>
                      <a:pt x="1094528" y="1187203"/>
                    </a:lnTo>
                    <a:lnTo>
                      <a:pt x="1111982" y="1164665"/>
                    </a:lnTo>
                    <a:lnTo>
                      <a:pt x="1130071" y="1142128"/>
                    </a:lnTo>
                    <a:lnTo>
                      <a:pt x="1148477" y="1119273"/>
                    </a:lnTo>
                    <a:lnTo>
                      <a:pt x="1166883" y="1096100"/>
                    </a:lnTo>
                    <a:lnTo>
                      <a:pt x="1175768" y="1084038"/>
                    </a:lnTo>
                    <a:lnTo>
                      <a:pt x="1184971" y="1071658"/>
                    </a:lnTo>
                    <a:lnTo>
                      <a:pt x="1193222" y="1059279"/>
                    </a:lnTo>
                    <a:lnTo>
                      <a:pt x="1201473" y="1046264"/>
                    </a:lnTo>
                    <a:lnTo>
                      <a:pt x="1205599" y="1039915"/>
                    </a:lnTo>
                    <a:lnTo>
                      <a:pt x="1209724" y="1032932"/>
                    </a:lnTo>
                    <a:lnTo>
                      <a:pt x="1212263" y="1027853"/>
                    </a:lnTo>
                    <a:lnTo>
                      <a:pt x="1213215" y="1026583"/>
                    </a:lnTo>
                    <a:lnTo>
                      <a:pt x="1213850" y="1025314"/>
                    </a:lnTo>
                    <a:lnTo>
                      <a:pt x="1213215" y="1025948"/>
                    </a:lnTo>
                    <a:lnTo>
                      <a:pt x="1213850" y="1024679"/>
                    </a:lnTo>
                    <a:lnTo>
                      <a:pt x="1213850" y="1025313"/>
                    </a:lnTo>
                    <a:lnTo>
                      <a:pt x="1214167" y="1024679"/>
                    </a:lnTo>
                    <a:lnTo>
                      <a:pt x="1214802" y="1023409"/>
                    </a:lnTo>
                    <a:lnTo>
                      <a:pt x="1216071" y="1021504"/>
                    </a:lnTo>
                    <a:lnTo>
                      <a:pt x="1224005" y="1008490"/>
                    </a:lnTo>
                    <a:lnTo>
                      <a:pt x="1231939" y="995475"/>
                    </a:lnTo>
                    <a:lnTo>
                      <a:pt x="1238920" y="982143"/>
                    </a:lnTo>
                    <a:lnTo>
                      <a:pt x="1245902" y="968176"/>
                    </a:lnTo>
                    <a:lnTo>
                      <a:pt x="1252566" y="954527"/>
                    </a:lnTo>
                    <a:lnTo>
                      <a:pt x="1258913" y="940560"/>
                    </a:lnTo>
                    <a:lnTo>
                      <a:pt x="1264625" y="926593"/>
                    </a:lnTo>
                    <a:lnTo>
                      <a:pt x="1270338" y="912626"/>
                    </a:lnTo>
                    <a:lnTo>
                      <a:pt x="1275732" y="898342"/>
                    </a:lnTo>
                    <a:lnTo>
                      <a:pt x="1280810" y="883422"/>
                    </a:lnTo>
                    <a:lnTo>
                      <a:pt x="1285253" y="869138"/>
                    </a:lnTo>
                    <a:lnTo>
                      <a:pt x="1289378" y="854219"/>
                    </a:lnTo>
                    <a:lnTo>
                      <a:pt x="1293186" y="839300"/>
                    </a:lnTo>
                    <a:lnTo>
                      <a:pt x="1296677" y="824380"/>
                    </a:lnTo>
                    <a:lnTo>
                      <a:pt x="1299533" y="809461"/>
                    </a:lnTo>
                    <a:lnTo>
                      <a:pt x="1302707" y="794542"/>
                    </a:lnTo>
                    <a:lnTo>
                      <a:pt x="1304928" y="779305"/>
                    </a:lnTo>
                    <a:lnTo>
                      <a:pt x="1306832" y="764069"/>
                    </a:lnTo>
                    <a:lnTo>
                      <a:pt x="1308419" y="749150"/>
                    </a:lnTo>
                    <a:lnTo>
                      <a:pt x="1309688" y="733596"/>
                    </a:lnTo>
                    <a:lnTo>
                      <a:pt x="1310640" y="718359"/>
                    </a:lnTo>
                    <a:lnTo>
                      <a:pt x="1311275" y="703122"/>
                    </a:lnTo>
                    <a:lnTo>
                      <a:pt x="1311275" y="687886"/>
                    </a:lnTo>
                    <a:lnTo>
                      <a:pt x="1311275" y="672331"/>
                    </a:lnTo>
                    <a:lnTo>
                      <a:pt x="1310640" y="657412"/>
                    </a:lnTo>
                    <a:lnTo>
                      <a:pt x="1309688" y="642176"/>
                    </a:lnTo>
                    <a:lnTo>
                      <a:pt x="1308419" y="626622"/>
                    </a:lnTo>
                    <a:lnTo>
                      <a:pt x="1306832" y="611385"/>
                    </a:lnTo>
                    <a:lnTo>
                      <a:pt x="1304928" y="596466"/>
                    </a:lnTo>
                    <a:lnTo>
                      <a:pt x="1302707" y="580912"/>
                    </a:lnTo>
                    <a:lnTo>
                      <a:pt x="1299533" y="565992"/>
                    </a:lnTo>
                    <a:lnTo>
                      <a:pt x="1296677" y="551073"/>
                    </a:lnTo>
                    <a:lnTo>
                      <a:pt x="1293186" y="536154"/>
                    </a:lnTo>
                    <a:lnTo>
                      <a:pt x="1289061" y="521235"/>
                    </a:lnTo>
                    <a:lnTo>
                      <a:pt x="1284935" y="506633"/>
                    </a:lnTo>
                    <a:lnTo>
                      <a:pt x="1280493" y="492031"/>
                    </a:lnTo>
                    <a:lnTo>
                      <a:pt x="1275415" y="477747"/>
                    </a:lnTo>
                    <a:lnTo>
                      <a:pt x="1270338" y="463145"/>
                    </a:lnTo>
                    <a:lnTo>
                      <a:pt x="1264625" y="448861"/>
                    </a:lnTo>
                    <a:lnTo>
                      <a:pt x="1258913" y="434894"/>
                    </a:lnTo>
                    <a:lnTo>
                      <a:pt x="1252249" y="420927"/>
                    </a:lnTo>
                    <a:lnTo>
                      <a:pt x="1245902" y="407278"/>
                    </a:lnTo>
                    <a:lnTo>
                      <a:pt x="1238603" y="393628"/>
                    </a:lnTo>
                    <a:lnTo>
                      <a:pt x="1231304" y="379979"/>
                    </a:lnTo>
                    <a:lnTo>
                      <a:pt x="1224005" y="366646"/>
                    </a:lnTo>
                    <a:lnTo>
                      <a:pt x="1215754" y="353632"/>
                    </a:lnTo>
                    <a:lnTo>
                      <a:pt x="1207503" y="340935"/>
                    </a:lnTo>
                    <a:lnTo>
                      <a:pt x="1199252" y="328237"/>
                    </a:lnTo>
                    <a:lnTo>
                      <a:pt x="1190366" y="315858"/>
                    </a:lnTo>
                    <a:lnTo>
                      <a:pt x="1181163" y="303795"/>
                    </a:lnTo>
                    <a:lnTo>
                      <a:pt x="1171643" y="291733"/>
                    </a:lnTo>
                    <a:lnTo>
                      <a:pt x="1162123" y="280306"/>
                    </a:lnTo>
                    <a:lnTo>
                      <a:pt x="1151967" y="268561"/>
                    </a:lnTo>
                    <a:lnTo>
                      <a:pt x="1141812" y="257451"/>
                    </a:lnTo>
                    <a:lnTo>
                      <a:pt x="1131023" y="246658"/>
                    </a:lnTo>
                    <a:lnTo>
                      <a:pt x="1120233" y="235865"/>
                    </a:lnTo>
                    <a:lnTo>
                      <a:pt x="1109126" y="225390"/>
                    </a:lnTo>
                    <a:lnTo>
                      <a:pt x="1097701" y="215232"/>
                    </a:lnTo>
                    <a:lnTo>
                      <a:pt x="1086277" y="205709"/>
                    </a:lnTo>
                    <a:lnTo>
                      <a:pt x="1074535" y="196187"/>
                    </a:lnTo>
                    <a:lnTo>
                      <a:pt x="1062476" y="186664"/>
                    </a:lnTo>
                    <a:lnTo>
                      <a:pt x="1050417" y="177776"/>
                    </a:lnTo>
                    <a:lnTo>
                      <a:pt x="1038040" y="168888"/>
                    </a:lnTo>
                    <a:lnTo>
                      <a:pt x="1025664" y="160952"/>
                    </a:lnTo>
                    <a:lnTo>
                      <a:pt x="1012653" y="152699"/>
                    </a:lnTo>
                    <a:lnTo>
                      <a:pt x="999959" y="145080"/>
                    </a:lnTo>
                    <a:lnTo>
                      <a:pt x="986630" y="137779"/>
                    </a:lnTo>
                    <a:lnTo>
                      <a:pt x="973619" y="130479"/>
                    </a:lnTo>
                    <a:lnTo>
                      <a:pt x="959656" y="124130"/>
                    </a:lnTo>
                    <a:lnTo>
                      <a:pt x="946327" y="117464"/>
                    </a:lnTo>
                    <a:lnTo>
                      <a:pt x="932364" y="111750"/>
                    </a:lnTo>
                    <a:lnTo>
                      <a:pt x="918718" y="105719"/>
                    </a:lnTo>
                    <a:lnTo>
                      <a:pt x="904755" y="100640"/>
                    </a:lnTo>
                    <a:lnTo>
                      <a:pt x="890474" y="95561"/>
                    </a:lnTo>
                    <a:lnTo>
                      <a:pt x="876194" y="91117"/>
                    </a:lnTo>
                    <a:lnTo>
                      <a:pt x="861913" y="86673"/>
                    </a:lnTo>
                    <a:lnTo>
                      <a:pt x="847633" y="82864"/>
                    </a:lnTo>
                    <a:lnTo>
                      <a:pt x="833352" y="79690"/>
                    </a:lnTo>
                    <a:lnTo>
                      <a:pt x="818437" y="76516"/>
                    </a:lnTo>
                    <a:lnTo>
                      <a:pt x="803839" y="73659"/>
                    </a:lnTo>
                    <a:lnTo>
                      <a:pt x="789241" y="71437"/>
                    </a:lnTo>
                    <a:lnTo>
                      <a:pt x="774643" y="69215"/>
                    </a:lnTo>
                    <a:lnTo>
                      <a:pt x="759728" y="67627"/>
                    </a:lnTo>
                    <a:lnTo>
                      <a:pt x="745130" y="66675"/>
                    </a:lnTo>
                    <a:lnTo>
                      <a:pt x="730532" y="65723"/>
                    </a:lnTo>
                    <a:lnTo>
                      <a:pt x="715934" y="65405"/>
                    </a:lnTo>
                    <a:lnTo>
                      <a:pt x="701019" y="65088"/>
                    </a:lnTo>
                    <a:close/>
                    <a:moveTo>
                      <a:pt x="679609" y="0"/>
                    </a:moveTo>
                    <a:lnTo>
                      <a:pt x="696766" y="318"/>
                    </a:lnTo>
                    <a:lnTo>
                      <a:pt x="714241" y="953"/>
                    </a:lnTo>
                    <a:lnTo>
                      <a:pt x="731715" y="2223"/>
                    </a:lnTo>
                    <a:lnTo>
                      <a:pt x="748555" y="3493"/>
                    </a:lnTo>
                    <a:lnTo>
                      <a:pt x="766030" y="5399"/>
                    </a:lnTo>
                    <a:lnTo>
                      <a:pt x="782551" y="7939"/>
                    </a:lnTo>
                    <a:lnTo>
                      <a:pt x="799708" y="10797"/>
                    </a:lnTo>
                    <a:lnTo>
                      <a:pt x="816230" y="13973"/>
                    </a:lnTo>
                    <a:lnTo>
                      <a:pt x="833069" y="17784"/>
                    </a:lnTo>
                    <a:lnTo>
                      <a:pt x="849273" y="21594"/>
                    </a:lnTo>
                    <a:lnTo>
                      <a:pt x="865159" y="25723"/>
                    </a:lnTo>
                    <a:lnTo>
                      <a:pt x="881363" y="30804"/>
                    </a:lnTo>
                    <a:lnTo>
                      <a:pt x="897249" y="35885"/>
                    </a:lnTo>
                    <a:lnTo>
                      <a:pt x="912817" y="41601"/>
                    </a:lnTo>
                    <a:lnTo>
                      <a:pt x="928704" y="47317"/>
                    </a:lnTo>
                    <a:lnTo>
                      <a:pt x="943954" y="53668"/>
                    </a:lnTo>
                    <a:lnTo>
                      <a:pt x="958887" y="60019"/>
                    </a:lnTo>
                    <a:lnTo>
                      <a:pt x="974138" y="67323"/>
                    </a:lnTo>
                    <a:lnTo>
                      <a:pt x="988753" y="74310"/>
                    </a:lnTo>
                    <a:lnTo>
                      <a:pt x="1003051" y="82249"/>
                    </a:lnTo>
                    <a:lnTo>
                      <a:pt x="1017348" y="90188"/>
                    </a:lnTo>
                    <a:lnTo>
                      <a:pt x="1031646" y="98444"/>
                    </a:lnTo>
                    <a:lnTo>
                      <a:pt x="1045626" y="107019"/>
                    </a:lnTo>
                    <a:lnTo>
                      <a:pt x="1059288" y="116228"/>
                    </a:lnTo>
                    <a:lnTo>
                      <a:pt x="1072632" y="125437"/>
                    </a:lnTo>
                    <a:lnTo>
                      <a:pt x="1085976" y="135282"/>
                    </a:lnTo>
                    <a:lnTo>
                      <a:pt x="1098685" y="144808"/>
                    </a:lnTo>
                    <a:lnTo>
                      <a:pt x="1111394" y="155288"/>
                    </a:lnTo>
                    <a:lnTo>
                      <a:pt x="1123785" y="165768"/>
                    </a:lnTo>
                    <a:lnTo>
                      <a:pt x="1136177" y="176565"/>
                    </a:lnTo>
                    <a:lnTo>
                      <a:pt x="1147932" y="187679"/>
                    </a:lnTo>
                    <a:lnTo>
                      <a:pt x="1159688" y="199112"/>
                    </a:lnTo>
                    <a:lnTo>
                      <a:pt x="1171126" y="210861"/>
                    </a:lnTo>
                    <a:lnTo>
                      <a:pt x="1182246" y="222611"/>
                    </a:lnTo>
                    <a:lnTo>
                      <a:pt x="1193049" y="234996"/>
                    </a:lnTo>
                    <a:lnTo>
                      <a:pt x="1203534" y="247381"/>
                    </a:lnTo>
                    <a:lnTo>
                      <a:pt x="1214019" y="260084"/>
                    </a:lnTo>
                    <a:lnTo>
                      <a:pt x="1223868" y="272786"/>
                    </a:lnTo>
                    <a:lnTo>
                      <a:pt x="1233717" y="286124"/>
                    </a:lnTo>
                    <a:lnTo>
                      <a:pt x="1242614" y="299779"/>
                    </a:lnTo>
                    <a:lnTo>
                      <a:pt x="1251828" y="313434"/>
                    </a:lnTo>
                    <a:lnTo>
                      <a:pt x="1260406" y="327089"/>
                    </a:lnTo>
                    <a:lnTo>
                      <a:pt x="1268985" y="341380"/>
                    </a:lnTo>
                    <a:lnTo>
                      <a:pt x="1276610" y="355670"/>
                    </a:lnTo>
                    <a:lnTo>
                      <a:pt x="1284553" y="370278"/>
                    </a:lnTo>
                    <a:lnTo>
                      <a:pt x="1291861" y="384886"/>
                    </a:lnTo>
                    <a:lnTo>
                      <a:pt x="1298851" y="399811"/>
                    </a:lnTo>
                    <a:lnTo>
                      <a:pt x="1305523" y="414737"/>
                    </a:lnTo>
                    <a:lnTo>
                      <a:pt x="1311560" y="430297"/>
                    </a:lnTo>
                    <a:lnTo>
                      <a:pt x="1317596" y="445858"/>
                    </a:lnTo>
                    <a:lnTo>
                      <a:pt x="1322998" y="461418"/>
                    </a:lnTo>
                    <a:lnTo>
                      <a:pt x="1328399" y="477614"/>
                    </a:lnTo>
                    <a:lnTo>
                      <a:pt x="1333165" y="493492"/>
                    </a:lnTo>
                    <a:lnTo>
                      <a:pt x="1337295" y="509370"/>
                    </a:lnTo>
                    <a:lnTo>
                      <a:pt x="1341425" y="525883"/>
                    </a:lnTo>
                    <a:lnTo>
                      <a:pt x="1344920" y="542397"/>
                    </a:lnTo>
                    <a:lnTo>
                      <a:pt x="1348098" y="559227"/>
                    </a:lnTo>
                    <a:lnTo>
                      <a:pt x="1351275" y="576058"/>
                    </a:lnTo>
                    <a:lnTo>
                      <a:pt x="1353499" y="592571"/>
                    </a:lnTo>
                    <a:lnTo>
                      <a:pt x="1355405" y="610037"/>
                    </a:lnTo>
                    <a:lnTo>
                      <a:pt x="1356676" y="626868"/>
                    </a:lnTo>
                    <a:lnTo>
                      <a:pt x="1357947" y="644334"/>
                    </a:lnTo>
                    <a:lnTo>
                      <a:pt x="1358582" y="661800"/>
                    </a:lnTo>
                    <a:lnTo>
                      <a:pt x="1358900" y="679266"/>
                    </a:lnTo>
                    <a:lnTo>
                      <a:pt x="1358582" y="691333"/>
                    </a:lnTo>
                    <a:lnTo>
                      <a:pt x="1358265" y="703401"/>
                    </a:lnTo>
                    <a:lnTo>
                      <a:pt x="1357947" y="715151"/>
                    </a:lnTo>
                    <a:lnTo>
                      <a:pt x="1356994" y="726900"/>
                    </a:lnTo>
                    <a:lnTo>
                      <a:pt x="1356358" y="738968"/>
                    </a:lnTo>
                    <a:lnTo>
                      <a:pt x="1355088" y="750718"/>
                    </a:lnTo>
                    <a:lnTo>
                      <a:pt x="1353817" y="762150"/>
                    </a:lnTo>
                    <a:lnTo>
                      <a:pt x="1352546" y="773900"/>
                    </a:lnTo>
                    <a:lnTo>
                      <a:pt x="1350639" y="785332"/>
                    </a:lnTo>
                    <a:lnTo>
                      <a:pt x="1348415" y="796764"/>
                    </a:lnTo>
                    <a:lnTo>
                      <a:pt x="1346509" y="808196"/>
                    </a:lnTo>
                    <a:lnTo>
                      <a:pt x="1344285" y="819629"/>
                    </a:lnTo>
                    <a:lnTo>
                      <a:pt x="1342061" y="831061"/>
                    </a:lnTo>
                    <a:lnTo>
                      <a:pt x="1339201" y="842175"/>
                    </a:lnTo>
                    <a:lnTo>
                      <a:pt x="1336342" y="853290"/>
                    </a:lnTo>
                    <a:lnTo>
                      <a:pt x="1333165" y="864405"/>
                    </a:lnTo>
                    <a:lnTo>
                      <a:pt x="1326810" y="885999"/>
                    </a:lnTo>
                    <a:lnTo>
                      <a:pt x="1319503" y="907593"/>
                    </a:lnTo>
                    <a:lnTo>
                      <a:pt x="1311242" y="928870"/>
                    </a:lnTo>
                    <a:lnTo>
                      <a:pt x="1302981" y="949829"/>
                    </a:lnTo>
                    <a:lnTo>
                      <a:pt x="1293449" y="970471"/>
                    </a:lnTo>
                    <a:lnTo>
                      <a:pt x="1283282" y="990477"/>
                    </a:lnTo>
                    <a:lnTo>
                      <a:pt x="1272797" y="1010484"/>
                    </a:lnTo>
                    <a:lnTo>
                      <a:pt x="1261359" y="1029855"/>
                    </a:lnTo>
                    <a:lnTo>
                      <a:pt x="1261359" y="1030172"/>
                    </a:lnTo>
                    <a:lnTo>
                      <a:pt x="1261042" y="1030490"/>
                    </a:lnTo>
                    <a:lnTo>
                      <a:pt x="1261042" y="1030808"/>
                    </a:lnTo>
                    <a:lnTo>
                      <a:pt x="1260724" y="1031443"/>
                    </a:lnTo>
                    <a:lnTo>
                      <a:pt x="1253099" y="1045098"/>
                    </a:lnTo>
                    <a:lnTo>
                      <a:pt x="1245791" y="1058753"/>
                    </a:lnTo>
                    <a:lnTo>
                      <a:pt x="1237530" y="1071773"/>
                    </a:lnTo>
                    <a:lnTo>
                      <a:pt x="1229269" y="1084476"/>
                    </a:lnTo>
                    <a:lnTo>
                      <a:pt x="1220691" y="1097178"/>
                    </a:lnTo>
                    <a:lnTo>
                      <a:pt x="1212112" y="1109563"/>
                    </a:lnTo>
                    <a:lnTo>
                      <a:pt x="1194002" y="1134333"/>
                    </a:lnTo>
                    <a:lnTo>
                      <a:pt x="1175892" y="1158785"/>
                    </a:lnTo>
                    <a:lnTo>
                      <a:pt x="1157146" y="1183873"/>
                    </a:lnTo>
                    <a:lnTo>
                      <a:pt x="1147932" y="1196575"/>
                    </a:lnTo>
                    <a:lnTo>
                      <a:pt x="1139354" y="1209913"/>
                    </a:lnTo>
                    <a:lnTo>
                      <a:pt x="1130458" y="1223250"/>
                    </a:lnTo>
                    <a:lnTo>
                      <a:pt x="1121561" y="1236906"/>
                    </a:lnTo>
                    <a:lnTo>
                      <a:pt x="1112983" y="1251513"/>
                    </a:lnTo>
                    <a:lnTo>
                      <a:pt x="1105040" y="1266439"/>
                    </a:lnTo>
                    <a:lnTo>
                      <a:pt x="1097097" y="1281682"/>
                    </a:lnTo>
                    <a:lnTo>
                      <a:pt x="1089153" y="1297560"/>
                    </a:lnTo>
                    <a:lnTo>
                      <a:pt x="1082164" y="1314391"/>
                    </a:lnTo>
                    <a:lnTo>
                      <a:pt x="1075174" y="1331857"/>
                    </a:lnTo>
                    <a:lnTo>
                      <a:pt x="1068819" y="1350275"/>
                    </a:lnTo>
                    <a:lnTo>
                      <a:pt x="1062783" y="1369329"/>
                    </a:lnTo>
                    <a:lnTo>
                      <a:pt x="1057699" y="1389336"/>
                    </a:lnTo>
                    <a:lnTo>
                      <a:pt x="1054839" y="1399815"/>
                    </a:lnTo>
                    <a:lnTo>
                      <a:pt x="1052615" y="1410295"/>
                    </a:lnTo>
                    <a:lnTo>
                      <a:pt x="1050391" y="1421092"/>
                    </a:lnTo>
                    <a:lnTo>
                      <a:pt x="1048485" y="1432524"/>
                    </a:lnTo>
                    <a:lnTo>
                      <a:pt x="1046579" y="1443956"/>
                    </a:lnTo>
                    <a:lnTo>
                      <a:pt x="1044672" y="1455706"/>
                    </a:lnTo>
                    <a:lnTo>
                      <a:pt x="1042766" y="1467456"/>
                    </a:lnTo>
                    <a:lnTo>
                      <a:pt x="1041495" y="1479841"/>
                    </a:lnTo>
                    <a:lnTo>
                      <a:pt x="1040224" y="1492543"/>
                    </a:lnTo>
                    <a:lnTo>
                      <a:pt x="1039271" y="1505246"/>
                    </a:lnTo>
                    <a:lnTo>
                      <a:pt x="1038636" y="1518583"/>
                    </a:lnTo>
                    <a:lnTo>
                      <a:pt x="1037682" y="1531921"/>
                    </a:lnTo>
                    <a:lnTo>
                      <a:pt x="1037365" y="1546211"/>
                    </a:lnTo>
                    <a:lnTo>
                      <a:pt x="1037047" y="1560184"/>
                    </a:lnTo>
                    <a:lnTo>
                      <a:pt x="1036729" y="1565583"/>
                    </a:lnTo>
                    <a:lnTo>
                      <a:pt x="1035776" y="1571299"/>
                    </a:lnTo>
                    <a:lnTo>
                      <a:pt x="1034505" y="1576697"/>
                    </a:lnTo>
                    <a:lnTo>
                      <a:pt x="1032599" y="1582096"/>
                    </a:lnTo>
                    <a:lnTo>
                      <a:pt x="1030057" y="1586542"/>
                    </a:lnTo>
                    <a:lnTo>
                      <a:pt x="1027198" y="1591305"/>
                    </a:lnTo>
                    <a:lnTo>
                      <a:pt x="1024020" y="1595751"/>
                    </a:lnTo>
                    <a:lnTo>
                      <a:pt x="1020208" y="1599562"/>
                    </a:lnTo>
                    <a:lnTo>
                      <a:pt x="1016395" y="1603055"/>
                    </a:lnTo>
                    <a:lnTo>
                      <a:pt x="1012265" y="1606548"/>
                    </a:lnTo>
                    <a:lnTo>
                      <a:pt x="1007499" y="1609089"/>
                    </a:lnTo>
                    <a:lnTo>
                      <a:pt x="1002733" y="1611629"/>
                    </a:lnTo>
                    <a:lnTo>
                      <a:pt x="997649" y="1613217"/>
                    </a:lnTo>
                    <a:lnTo>
                      <a:pt x="992248" y="1614805"/>
                    </a:lnTo>
                    <a:lnTo>
                      <a:pt x="986847" y="1615758"/>
                    </a:lnTo>
                    <a:lnTo>
                      <a:pt x="980810" y="1616075"/>
                    </a:lnTo>
                    <a:lnTo>
                      <a:pt x="679609" y="1616075"/>
                    </a:lnTo>
                    <a:lnTo>
                      <a:pt x="377772" y="1616075"/>
                    </a:lnTo>
                    <a:lnTo>
                      <a:pt x="371736" y="1615758"/>
                    </a:lnTo>
                    <a:lnTo>
                      <a:pt x="366334" y="1614805"/>
                    </a:lnTo>
                    <a:lnTo>
                      <a:pt x="360933" y="1613217"/>
                    </a:lnTo>
                    <a:lnTo>
                      <a:pt x="355850" y="1611629"/>
                    </a:lnTo>
                    <a:lnTo>
                      <a:pt x="351084" y="1609089"/>
                    </a:lnTo>
                    <a:lnTo>
                      <a:pt x="346318" y="1606548"/>
                    </a:lnTo>
                    <a:lnTo>
                      <a:pt x="342187" y="1603055"/>
                    </a:lnTo>
                    <a:lnTo>
                      <a:pt x="338057" y="1599562"/>
                    </a:lnTo>
                    <a:lnTo>
                      <a:pt x="334562" y="1595751"/>
                    </a:lnTo>
                    <a:lnTo>
                      <a:pt x="331385" y="1591305"/>
                    </a:lnTo>
                    <a:lnTo>
                      <a:pt x="328525" y="1586859"/>
                    </a:lnTo>
                    <a:lnTo>
                      <a:pt x="325984" y="1582096"/>
                    </a:lnTo>
                    <a:lnTo>
                      <a:pt x="324077" y="1576697"/>
                    </a:lnTo>
                    <a:lnTo>
                      <a:pt x="322806" y="1571616"/>
                    </a:lnTo>
                    <a:lnTo>
                      <a:pt x="321853" y="1565900"/>
                    </a:lnTo>
                    <a:lnTo>
                      <a:pt x="321535" y="1560184"/>
                    </a:lnTo>
                    <a:lnTo>
                      <a:pt x="321218" y="1546211"/>
                    </a:lnTo>
                    <a:lnTo>
                      <a:pt x="320900" y="1531921"/>
                    </a:lnTo>
                    <a:lnTo>
                      <a:pt x="320265" y="1518583"/>
                    </a:lnTo>
                    <a:lnTo>
                      <a:pt x="319311" y="1505246"/>
                    </a:lnTo>
                    <a:lnTo>
                      <a:pt x="318358" y="1492543"/>
                    </a:lnTo>
                    <a:lnTo>
                      <a:pt x="317087" y="1479841"/>
                    </a:lnTo>
                    <a:lnTo>
                      <a:pt x="315816" y="1467456"/>
                    </a:lnTo>
                    <a:lnTo>
                      <a:pt x="313910" y="1455706"/>
                    </a:lnTo>
                    <a:lnTo>
                      <a:pt x="312004" y="1443956"/>
                    </a:lnTo>
                    <a:lnTo>
                      <a:pt x="310415" y="1432524"/>
                    </a:lnTo>
                    <a:lnTo>
                      <a:pt x="308191" y="1421409"/>
                    </a:lnTo>
                    <a:lnTo>
                      <a:pt x="305967" y="1410295"/>
                    </a:lnTo>
                    <a:lnTo>
                      <a:pt x="303743" y="1399815"/>
                    </a:lnTo>
                    <a:lnTo>
                      <a:pt x="301201" y="1389336"/>
                    </a:lnTo>
                    <a:lnTo>
                      <a:pt x="295800" y="1369329"/>
                    </a:lnTo>
                    <a:lnTo>
                      <a:pt x="289763" y="1350275"/>
                    </a:lnTo>
                    <a:lnTo>
                      <a:pt x="283409" y="1331857"/>
                    </a:lnTo>
                    <a:lnTo>
                      <a:pt x="276419" y="1314391"/>
                    </a:lnTo>
                    <a:lnTo>
                      <a:pt x="269429" y="1297560"/>
                    </a:lnTo>
                    <a:lnTo>
                      <a:pt x="261804" y="1281682"/>
                    </a:lnTo>
                    <a:lnTo>
                      <a:pt x="253543" y="1266439"/>
                    </a:lnTo>
                    <a:lnTo>
                      <a:pt x="245600" y="1251513"/>
                    </a:lnTo>
                    <a:lnTo>
                      <a:pt x="237021" y="1236906"/>
                    </a:lnTo>
                    <a:lnTo>
                      <a:pt x="228125" y="1223250"/>
                    </a:lnTo>
                    <a:lnTo>
                      <a:pt x="219229" y="1209913"/>
                    </a:lnTo>
                    <a:lnTo>
                      <a:pt x="210650" y="1196575"/>
                    </a:lnTo>
                    <a:lnTo>
                      <a:pt x="201436" y="1183873"/>
                    </a:lnTo>
                    <a:lnTo>
                      <a:pt x="183008" y="1158785"/>
                    </a:lnTo>
                    <a:lnTo>
                      <a:pt x="164580" y="1134333"/>
                    </a:lnTo>
                    <a:lnTo>
                      <a:pt x="146470" y="1109563"/>
                    </a:lnTo>
                    <a:lnTo>
                      <a:pt x="137892" y="1097178"/>
                    </a:lnTo>
                    <a:lnTo>
                      <a:pt x="129313" y="1084476"/>
                    </a:lnTo>
                    <a:lnTo>
                      <a:pt x="121052" y="1071773"/>
                    </a:lnTo>
                    <a:lnTo>
                      <a:pt x="112792" y="1058753"/>
                    </a:lnTo>
                    <a:lnTo>
                      <a:pt x="105484" y="1045098"/>
                    </a:lnTo>
                    <a:lnTo>
                      <a:pt x="97859" y="1031443"/>
                    </a:lnTo>
                    <a:lnTo>
                      <a:pt x="97541" y="1030808"/>
                    </a:lnTo>
                    <a:lnTo>
                      <a:pt x="97223" y="1030490"/>
                    </a:lnTo>
                    <a:lnTo>
                      <a:pt x="97541" y="1030490"/>
                    </a:lnTo>
                    <a:lnTo>
                      <a:pt x="97541" y="1030172"/>
                    </a:lnTo>
                    <a:lnTo>
                      <a:pt x="97223" y="1029855"/>
                    </a:lnTo>
                    <a:lnTo>
                      <a:pt x="85785" y="1010484"/>
                    </a:lnTo>
                    <a:lnTo>
                      <a:pt x="75300" y="990477"/>
                    </a:lnTo>
                    <a:lnTo>
                      <a:pt x="65133" y="970471"/>
                    </a:lnTo>
                    <a:lnTo>
                      <a:pt x="55602" y="949829"/>
                    </a:lnTo>
                    <a:lnTo>
                      <a:pt x="47341" y="928870"/>
                    </a:lnTo>
                    <a:lnTo>
                      <a:pt x="39080" y="907593"/>
                    </a:lnTo>
                    <a:lnTo>
                      <a:pt x="31772" y="885999"/>
                    </a:lnTo>
                    <a:lnTo>
                      <a:pt x="25418" y="864405"/>
                    </a:lnTo>
                    <a:lnTo>
                      <a:pt x="22241" y="853290"/>
                    </a:lnTo>
                    <a:lnTo>
                      <a:pt x="19381" y="842175"/>
                    </a:lnTo>
                    <a:lnTo>
                      <a:pt x="16839" y="831061"/>
                    </a:lnTo>
                    <a:lnTo>
                      <a:pt x="14298" y="819629"/>
                    </a:lnTo>
                    <a:lnTo>
                      <a:pt x="12073" y="808196"/>
                    </a:lnTo>
                    <a:lnTo>
                      <a:pt x="10167" y="796764"/>
                    </a:lnTo>
                    <a:lnTo>
                      <a:pt x="7943" y="785332"/>
                    </a:lnTo>
                    <a:lnTo>
                      <a:pt x="6354" y="773900"/>
                    </a:lnTo>
                    <a:lnTo>
                      <a:pt x="4766" y="762150"/>
                    </a:lnTo>
                    <a:lnTo>
                      <a:pt x="3495" y="750718"/>
                    </a:lnTo>
                    <a:lnTo>
                      <a:pt x="2224" y="738968"/>
                    </a:lnTo>
                    <a:lnTo>
                      <a:pt x="1589" y="726900"/>
                    </a:lnTo>
                    <a:lnTo>
                      <a:pt x="635" y="715151"/>
                    </a:lnTo>
                    <a:lnTo>
                      <a:pt x="318" y="703401"/>
                    </a:lnTo>
                    <a:lnTo>
                      <a:pt x="0" y="691333"/>
                    </a:lnTo>
                    <a:lnTo>
                      <a:pt x="0" y="679266"/>
                    </a:lnTo>
                    <a:lnTo>
                      <a:pt x="0" y="661800"/>
                    </a:lnTo>
                    <a:lnTo>
                      <a:pt x="635" y="644334"/>
                    </a:lnTo>
                    <a:lnTo>
                      <a:pt x="1906" y="626868"/>
                    </a:lnTo>
                    <a:lnTo>
                      <a:pt x="3177" y="610037"/>
                    </a:lnTo>
                    <a:lnTo>
                      <a:pt x="5084" y="592571"/>
                    </a:lnTo>
                    <a:lnTo>
                      <a:pt x="7625" y="576058"/>
                    </a:lnTo>
                    <a:lnTo>
                      <a:pt x="10485" y="559227"/>
                    </a:lnTo>
                    <a:lnTo>
                      <a:pt x="13662" y="542397"/>
                    </a:lnTo>
                    <a:lnTo>
                      <a:pt x="17157" y="525883"/>
                    </a:lnTo>
                    <a:lnTo>
                      <a:pt x="21287" y="509370"/>
                    </a:lnTo>
                    <a:lnTo>
                      <a:pt x="25736" y="493492"/>
                    </a:lnTo>
                    <a:lnTo>
                      <a:pt x="30184" y="477614"/>
                    </a:lnTo>
                    <a:lnTo>
                      <a:pt x="35585" y="461418"/>
                    </a:lnTo>
                    <a:lnTo>
                      <a:pt x="40986" y="445858"/>
                    </a:lnTo>
                    <a:lnTo>
                      <a:pt x="47023" y="430297"/>
                    </a:lnTo>
                    <a:lnTo>
                      <a:pt x="53060" y="414737"/>
                    </a:lnTo>
                    <a:lnTo>
                      <a:pt x="59732" y="399811"/>
                    </a:lnTo>
                    <a:lnTo>
                      <a:pt x="66722" y="384886"/>
                    </a:lnTo>
                    <a:lnTo>
                      <a:pt x="74029" y="370278"/>
                    </a:lnTo>
                    <a:lnTo>
                      <a:pt x="81973" y="355670"/>
                    </a:lnTo>
                    <a:lnTo>
                      <a:pt x="89598" y="341380"/>
                    </a:lnTo>
                    <a:lnTo>
                      <a:pt x="98176" y="327089"/>
                    </a:lnTo>
                    <a:lnTo>
                      <a:pt x="106755" y="313434"/>
                    </a:lnTo>
                    <a:lnTo>
                      <a:pt x="115969" y="299779"/>
                    </a:lnTo>
                    <a:lnTo>
                      <a:pt x="124865" y="286124"/>
                    </a:lnTo>
                    <a:lnTo>
                      <a:pt x="134714" y="272786"/>
                    </a:lnTo>
                    <a:lnTo>
                      <a:pt x="144564" y="260084"/>
                    </a:lnTo>
                    <a:lnTo>
                      <a:pt x="155049" y="247381"/>
                    </a:lnTo>
                    <a:lnTo>
                      <a:pt x="165534" y="234996"/>
                    </a:lnTo>
                    <a:lnTo>
                      <a:pt x="176336" y="222611"/>
                    </a:lnTo>
                    <a:lnTo>
                      <a:pt x="187456" y="210861"/>
                    </a:lnTo>
                    <a:lnTo>
                      <a:pt x="198894" y="199112"/>
                    </a:lnTo>
                    <a:lnTo>
                      <a:pt x="210650" y="187679"/>
                    </a:lnTo>
                    <a:lnTo>
                      <a:pt x="222406" y="176565"/>
                    </a:lnTo>
                    <a:lnTo>
                      <a:pt x="234797" y="165768"/>
                    </a:lnTo>
                    <a:lnTo>
                      <a:pt x="247188" y="155288"/>
                    </a:lnTo>
                    <a:lnTo>
                      <a:pt x="259897" y="144808"/>
                    </a:lnTo>
                    <a:lnTo>
                      <a:pt x="272606" y="135282"/>
                    </a:lnTo>
                    <a:lnTo>
                      <a:pt x="285951" y="125437"/>
                    </a:lnTo>
                    <a:lnTo>
                      <a:pt x="299295" y="116228"/>
                    </a:lnTo>
                    <a:lnTo>
                      <a:pt x="312957" y="107019"/>
                    </a:lnTo>
                    <a:lnTo>
                      <a:pt x="326937" y="98444"/>
                    </a:lnTo>
                    <a:lnTo>
                      <a:pt x="341234" y="90188"/>
                    </a:lnTo>
                    <a:lnTo>
                      <a:pt x="355532" y="82249"/>
                    </a:lnTo>
                    <a:lnTo>
                      <a:pt x="369829" y="74310"/>
                    </a:lnTo>
                    <a:lnTo>
                      <a:pt x="384445" y="67323"/>
                    </a:lnTo>
                    <a:lnTo>
                      <a:pt x="399695" y="60019"/>
                    </a:lnTo>
                    <a:lnTo>
                      <a:pt x="414946" y="53668"/>
                    </a:lnTo>
                    <a:lnTo>
                      <a:pt x="430197" y="47317"/>
                    </a:lnTo>
                    <a:lnTo>
                      <a:pt x="445765" y="41601"/>
                    </a:lnTo>
                    <a:lnTo>
                      <a:pt x="461333" y="35885"/>
                    </a:lnTo>
                    <a:lnTo>
                      <a:pt x="477220" y="30804"/>
                    </a:lnTo>
                    <a:lnTo>
                      <a:pt x="493423" y="25723"/>
                    </a:lnTo>
                    <a:lnTo>
                      <a:pt x="509310" y="21594"/>
                    </a:lnTo>
                    <a:lnTo>
                      <a:pt x="525831" y="17784"/>
                    </a:lnTo>
                    <a:lnTo>
                      <a:pt x="542353" y="13973"/>
                    </a:lnTo>
                    <a:lnTo>
                      <a:pt x="558874" y="10797"/>
                    </a:lnTo>
                    <a:lnTo>
                      <a:pt x="576031" y="7939"/>
                    </a:lnTo>
                    <a:lnTo>
                      <a:pt x="592871" y="5399"/>
                    </a:lnTo>
                    <a:lnTo>
                      <a:pt x="610028" y="3493"/>
                    </a:lnTo>
                    <a:lnTo>
                      <a:pt x="626867" y="2223"/>
                    </a:lnTo>
                    <a:lnTo>
                      <a:pt x="644342" y="953"/>
                    </a:lnTo>
                    <a:lnTo>
                      <a:pt x="661816" y="318"/>
                    </a:lnTo>
                    <a:lnTo>
                      <a:pt x="67960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bIns="720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a:defRPr/>
                </a:pPr>
                <a:endParaRPr lang="zh-CN" altLang="en-US" sz="2000" dirty="0">
                  <a:solidFill>
                    <a:srgbClr val="FFFFFF"/>
                  </a:solidFill>
                </a:endParaRPr>
              </a:p>
            </p:txBody>
          </p:sp>
          <p:grpSp>
            <p:nvGrpSpPr>
              <p:cNvPr id="145" name="组合 144"/>
              <p:cNvGrpSpPr/>
              <p:nvPr/>
            </p:nvGrpSpPr>
            <p:grpSpPr>
              <a:xfrm>
                <a:off x="1027567" y="2707043"/>
                <a:ext cx="1756229" cy="2747924"/>
                <a:chOff x="1027567" y="2707043"/>
                <a:chExt cx="1756229" cy="2747924"/>
              </a:xfrm>
              <a:grpFill/>
            </p:grpSpPr>
            <p:cxnSp>
              <p:nvCxnSpPr>
                <p:cNvPr id="146" name="直接连接符 145"/>
                <p:cNvCxnSpPr/>
                <p:nvPr/>
              </p:nvCxnSpPr>
              <p:spPr>
                <a:xfrm>
                  <a:off x="1027567" y="2707043"/>
                  <a:ext cx="0" cy="1978622"/>
                </a:xfrm>
                <a:prstGeom prst="line">
                  <a:avLst/>
                </a:prstGeom>
                <a:grpFill/>
                <a:ln>
                  <a:solidFill>
                    <a:srgbClr val="2B303C"/>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flipH="1">
                  <a:off x="1027567" y="4685665"/>
                  <a:ext cx="1744662" cy="0"/>
                </a:xfrm>
                <a:prstGeom prst="line">
                  <a:avLst/>
                </a:prstGeom>
                <a:grpFill/>
                <a:ln>
                  <a:solidFill>
                    <a:srgbClr val="2B303C"/>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2783796" y="4685665"/>
                  <a:ext cx="0" cy="769302"/>
                </a:xfrm>
                <a:prstGeom prst="line">
                  <a:avLst/>
                </a:prstGeom>
                <a:grpFill/>
                <a:ln>
                  <a:solidFill>
                    <a:srgbClr val="2B303C"/>
                  </a:solidFill>
                </a:ln>
              </p:spPr>
              <p:style>
                <a:lnRef idx="1">
                  <a:schemeClr val="accent1"/>
                </a:lnRef>
                <a:fillRef idx="0">
                  <a:schemeClr val="accent1"/>
                </a:fillRef>
                <a:effectRef idx="0">
                  <a:schemeClr val="accent1"/>
                </a:effectRef>
                <a:fontRef idx="minor">
                  <a:schemeClr val="tx1"/>
                </a:fontRef>
              </p:style>
            </p:cxnSp>
          </p:grpSp>
        </p:grpSp>
        <p:grpSp>
          <p:nvGrpSpPr>
            <p:cNvPr id="141" name="组合 140"/>
            <p:cNvGrpSpPr/>
            <p:nvPr/>
          </p:nvGrpSpPr>
          <p:grpSpPr>
            <a:xfrm>
              <a:off x="2499360" y="5422900"/>
              <a:ext cx="570230" cy="1102995"/>
              <a:chOff x="3936" y="8540"/>
              <a:chExt cx="898" cy="1737"/>
            </a:xfrm>
            <a:grpFill/>
          </p:grpSpPr>
          <p:sp>
            <p:nvSpPr>
              <p:cNvPr id="142" name="插头"/>
              <p:cNvSpPr/>
              <p:nvPr/>
            </p:nvSpPr>
            <p:spPr bwMode="auto">
              <a:xfrm rot="5400000">
                <a:off x="3542" y="8985"/>
                <a:ext cx="1687" cy="898"/>
              </a:xfrm>
              <a:custGeom>
                <a:avLst/>
                <a:gdLst>
                  <a:gd name="T0" fmla="*/ 1800397 w 4087"/>
                  <a:gd name="T1" fmla="*/ 516163 h 2112"/>
                  <a:gd name="T2" fmla="*/ 1800397 w 4087"/>
                  <a:gd name="T3" fmla="*/ 414781 h 2112"/>
                  <a:gd name="T4" fmla="*/ 1267370 w 4087"/>
                  <a:gd name="T5" fmla="*/ 414781 h 2112"/>
                  <a:gd name="T6" fmla="*/ 1267370 w 4087"/>
                  <a:gd name="T7" fmla="*/ 250368 h 2112"/>
                  <a:gd name="T8" fmla="*/ 1658550 w 4087"/>
                  <a:gd name="T9" fmla="*/ 250368 h 2112"/>
                  <a:gd name="T10" fmla="*/ 1658550 w 4087"/>
                  <a:gd name="T11" fmla="*/ 148986 h 2112"/>
                  <a:gd name="T12" fmla="*/ 1267370 w 4087"/>
                  <a:gd name="T13" fmla="*/ 148986 h 2112"/>
                  <a:gd name="T14" fmla="*/ 1267370 w 4087"/>
                  <a:gd name="T15" fmla="*/ 0 h 2112"/>
                  <a:gd name="T16" fmla="*/ 733022 w 4087"/>
                  <a:gd name="T17" fmla="*/ 0 h 2112"/>
                  <a:gd name="T18" fmla="*/ 270919 w 4087"/>
                  <a:gd name="T19" fmla="*/ 414781 h 2112"/>
                  <a:gd name="T20" fmla="*/ 0 w 4087"/>
                  <a:gd name="T21" fmla="*/ 414781 h 2112"/>
                  <a:gd name="T22" fmla="*/ 0 w 4087"/>
                  <a:gd name="T23" fmla="*/ 516163 h 2112"/>
                  <a:gd name="T24" fmla="*/ 270919 w 4087"/>
                  <a:gd name="T25" fmla="*/ 516163 h 2112"/>
                  <a:gd name="T26" fmla="*/ 733022 w 4087"/>
                  <a:gd name="T27" fmla="*/ 930944 h 2112"/>
                  <a:gd name="T28" fmla="*/ 1267370 w 4087"/>
                  <a:gd name="T29" fmla="*/ 930944 h 2112"/>
                  <a:gd name="T30" fmla="*/ 1267370 w 4087"/>
                  <a:gd name="T31" fmla="*/ 783280 h 2112"/>
                  <a:gd name="T32" fmla="*/ 1658550 w 4087"/>
                  <a:gd name="T33" fmla="*/ 783280 h 2112"/>
                  <a:gd name="T34" fmla="*/ 1658550 w 4087"/>
                  <a:gd name="T35" fmla="*/ 681899 h 2112"/>
                  <a:gd name="T36" fmla="*/ 1267370 w 4087"/>
                  <a:gd name="T37" fmla="*/ 681899 h 2112"/>
                  <a:gd name="T38" fmla="*/ 1267370 w 4087"/>
                  <a:gd name="T39" fmla="*/ 516163 h 2112"/>
                  <a:gd name="T40" fmla="*/ 1800397 w 4087"/>
                  <a:gd name="T41" fmla="*/ 516163 h 2112"/>
                  <a:gd name="T42" fmla="*/ 369154 w 4087"/>
                  <a:gd name="T43" fmla="*/ 465472 h 2112"/>
                  <a:gd name="T44" fmla="*/ 733022 w 4087"/>
                  <a:gd name="T45" fmla="*/ 101822 h 2112"/>
                  <a:gd name="T46" fmla="*/ 1166051 w 4087"/>
                  <a:gd name="T47" fmla="*/ 101822 h 2112"/>
                  <a:gd name="T48" fmla="*/ 1166051 w 4087"/>
                  <a:gd name="T49" fmla="*/ 829122 h 2112"/>
                  <a:gd name="T50" fmla="*/ 733022 w 4087"/>
                  <a:gd name="T51" fmla="*/ 829122 h 2112"/>
                  <a:gd name="T52" fmla="*/ 369154 w 4087"/>
                  <a:gd name="T53" fmla="*/ 465472 h 211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087" h="2112">
                    <a:moveTo>
                      <a:pt x="4087" y="1171"/>
                    </a:moveTo>
                    <a:cubicBezTo>
                      <a:pt x="4087" y="941"/>
                      <a:pt x="4087" y="941"/>
                      <a:pt x="4087" y="941"/>
                    </a:cubicBezTo>
                    <a:cubicBezTo>
                      <a:pt x="2877" y="941"/>
                      <a:pt x="2877" y="941"/>
                      <a:pt x="2877" y="941"/>
                    </a:cubicBezTo>
                    <a:cubicBezTo>
                      <a:pt x="2877" y="568"/>
                      <a:pt x="2877" y="568"/>
                      <a:pt x="2877" y="568"/>
                    </a:cubicBezTo>
                    <a:cubicBezTo>
                      <a:pt x="3765" y="568"/>
                      <a:pt x="3765" y="568"/>
                      <a:pt x="3765" y="568"/>
                    </a:cubicBezTo>
                    <a:cubicBezTo>
                      <a:pt x="3765" y="338"/>
                      <a:pt x="3765" y="338"/>
                      <a:pt x="3765" y="338"/>
                    </a:cubicBezTo>
                    <a:cubicBezTo>
                      <a:pt x="2877" y="338"/>
                      <a:pt x="2877" y="338"/>
                      <a:pt x="2877" y="338"/>
                    </a:cubicBezTo>
                    <a:cubicBezTo>
                      <a:pt x="2877" y="0"/>
                      <a:pt x="2877" y="0"/>
                      <a:pt x="2877" y="0"/>
                    </a:cubicBezTo>
                    <a:cubicBezTo>
                      <a:pt x="1664" y="0"/>
                      <a:pt x="1664" y="0"/>
                      <a:pt x="1664" y="0"/>
                    </a:cubicBezTo>
                    <a:cubicBezTo>
                      <a:pt x="1121" y="0"/>
                      <a:pt x="672" y="413"/>
                      <a:pt x="615" y="941"/>
                    </a:cubicBezTo>
                    <a:cubicBezTo>
                      <a:pt x="0" y="941"/>
                      <a:pt x="0" y="941"/>
                      <a:pt x="0" y="941"/>
                    </a:cubicBezTo>
                    <a:cubicBezTo>
                      <a:pt x="0" y="1171"/>
                      <a:pt x="0" y="1171"/>
                      <a:pt x="0" y="1171"/>
                    </a:cubicBezTo>
                    <a:cubicBezTo>
                      <a:pt x="615" y="1171"/>
                      <a:pt x="615" y="1171"/>
                      <a:pt x="615" y="1171"/>
                    </a:cubicBezTo>
                    <a:cubicBezTo>
                      <a:pt x="672" y="1699"/>
                      <a:pt x="1121" y="2112"/>
                      <a:pt x="1664" y="2112"/>
                    </a:cubicBezTo>
                    <a:cubicBezTo>
                      <a:pt x="2877" y="2112"/>
                      <a:pt x="2877" y="2112"/>
                      <a:pt x="2877" y="2112"/>
                    </a:cubicBezTo>
                    <a:cubicBezTo>
                      <a:pt x="2877" y="1777"/>
                      <a:pt x="2877" y="1777"/>
                      <a:pt x="2877" y="1777"/>
                    </a:cubicBezTo>
                    <a:cubicBezTo>
                      <a:pt x="3765" y="1777"/>
                      <a:pt x="3765" y="1777"/>
                      <a:pt x="3765" y="1777"/>
                    </a:cubicBezTo>
                    <a:cubicBezTo>
                      <a:pt x="3765" y="1547"/>
                      <a:pt x="3765" y="1547"/>
                      <a:pt x="3765" y="1547"/>
                    </a:cubicBezTo>
                    <a:cubicBezTo>
                      <a:pt x="2877" y="1547"/>
                      <a:pt x="2877" y="1547"/>
                      <a:pt x="2877" y="1547"/>
                    </a:cubicBezTo>
                    <a:cubicBezTo>
                      <a:pt x="2877" y="1171"/>
                      <a:pt x="2877" y="1171"/>
                      <a:pt x="2877" y="1171"/>
                    </a:cubicBezTo>
                    <a:cubicBezTo>
                      <a:pt x="4087" y="1171"/>
                      <a:pt x="4087" y="1171"/>
                      <a:pt x="4087" y="1171"/>
                    </a:cubicBezTo>
                    <a:close/>
                    <a:moveTo>
                      <a:pt x="838" y="1056"/>
                    </a:moveTo>
                    <a:cubicBezTo>
                      <a:pt x="838" y="601"/>
                      <a:pt x="1209" y="231"/>
                      <a:pt x="1664" y="231"/>
                    </a:cubicBezTo>
                    <a:cubicBezTo>
                      <a:pt x="2647" y="231"/>
                      <a:pt x="2647" y="231"/>
                      <a:pt x="2647" y="231"/>
                    </a:cubicBezTo>
                    <a:cubicBezTo>
                      <a:pt x="2647" y="1881"/>
                      <a:pt x="2647" y="1881"/>
                      <a:pt x="2647" y="1881"/>
                    </a:cubicBezTo>
                    <a:cubicBezTo>
                      <a:pt x="1664" y="1881"/>
                      <a:pt x="1664" y="1881"/>
                      <a:pt x="1664" y="1881"/>
                    </a:cubicBezTo>
                    <a:cubicBezTo>
                      <a:pt x="1209" y="1881"/>
                      <a:pt x="838" y="1511"/>
                      <a:pt x="838" y="10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solidFill>
                    <a:schemeClr val="tx1">
                      <a:lumMod val="50000"/>
                      <a:lumOff val="50000"/>
                    </a:schemeClr>
                  </a:solidFill>
                </a:endParaRPr>
              </a:p>
            </p:txBody>
          </p:sp>
          <p:sp>
            <p:nvSpPr>
              <p:cNvPr id="143" name="矩形 142"/>
              <p:cNvSpPr/>
              <p:nvPr/>
            </p:nvSpPr>
            <p:spPr>
              <a:xfrm>
                <a:off x="4200" y="8540"/>
                <a:ext cx="360" cy="1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grpSp>
      <p:grpSp>
        <p:nvGrpSpPr>
          <p:cNvPr id="149" name="组合 148"/>
          <p:cNvGrpSpPr/>
          <p:nvPr/>
        </p:nvGrpSpPr>
        <p:grpSpPr>
          <a:xfrm>
            <a:off x="6153490" y="1249381"/>
            <a:ext cx="2501342" cy="5201882"/>
            <a:chOff x="568248" y="1324013"/>
            <a:chExt cx="2501342" cy="5201882"/>
          </a:xfrm>
        </p:grpSpPr>
        <p:grpSp>
          <p:nvGrpSpPr>
            <p:cNvPr id="150" name="组合 149"/>
            <p:cNvGrpSpPr/>
            <p:nvPr/>
          </p:nvGrpSpPr>
          <p:grpSpPr>
            <a:xfrm>
              <a:off x="568248" y="1324013"/>
              <a:ext cx="2215548" cy="4130954"/>
              <a:chOff x="568248" y="1324013"/>
              <a:chExt cx="2215548" cy="4130954"/>
            </a:xfrm>
          </p:grpSpPr>
          <p:sp>
            <p:nvSpPr>
              <p:cNvPr id="154" name="灯泡"/>
              <p:cNvSpPr/>
              <p:nvPr/>
            </p:nvSpPr>
            <p:spPr bwMode="auto">
              <a:xfrm>
                <a:off x="568248" y="1324013"/>
                <a:ext cx="937529" cy="1383030"/>
              </a:xfrm>
              <a:custGeom>
                <a:avLst/>
                <a:gdLst>
                  <a:gd name="T0" fmla="*/ 839696 w 1358900"/>
                  <a:gd name="T1" fmla="*/ 2086152 h 2151063"/>
                  <a:gd name="T2" fmla="*/ 752405 w 1358900"/>
                  <a:gd name="T3" fmla="*/ 2140511 h 2151063"/>
                  <a:gd name="T4" fmla="*/ 632619 w 1358900"/>
                  <a:gd name="T5" fmla="*/ 2146906 h 2151063"/>
                  <a:gd name="T6" fmla="*/ 534815 w 1358900"/>
                  <a:gd name="T7" fmla="*/ 2102140 h 2151063"/>
                  <a:gd name="T8" fmla="*/ 492444 w 1358900"/>
                  <a:gd name="T9" fmla="*/ 2023160 h 2151063"/>
                  <a:gd name="T10" fmla="*/ 978873 w 1358900"/>
                  <a:gd name="T11" fmla="*/ 1877587 h 2151063"/>
                  <a:gd name="T12" fmla="*/ 975704 w 1358900"/>
                  <a:gd name="T13" fmla="*/ 1949593 h 2151063"/>
                  <a:gd name="T14" fmla="*/ 411711 w 1358900"/>
                  <a:gd name="T15" fmla="*/ 1968795 h 2151063"/>
                  <a:gd name="T16" fmla="*/ 369887 w 1358900"/>
                  <a:gd name="T17" fmla="*/ 1911190 h 2151063"/>
                  <a:gd name="T18" fmla="*/ 411711 w 1358900"/>
                  <a:gd name="T19" fmla="*/ 1853585 h 2151063"/>
                  <a:gd name="T20" fmla="*/ 971585 w 1358900"/>
                  <a:gd name="T21" fmla="*/ 1709923 h 2151063"/>
                  <a:gd name="T22" fmla="*/ 981725 w 1358900"/>
                  <a:gd name="T23" fmla="*/ 1781479 h 2151063"/>
                  <a:gd name="T24" fmla="*/ 423435 w 1358900"/>
                  <a:gd name="T25" fmla="*/ 1812604 h 2151063"/>
                  <a:gd name="T26" fmla="*/ 370837 w 1358900"/>
                  <a:gd name="T27" fmla="*/ 1764793 h 2151063"/>
                  <a:gd name="T28" fmla="*/ 401255 w 1358900"/>
                  <a:gd name="T29" fmla="*/ 1699655 h 2151063"/>
                  <a:gd name="T30" fmla="*/ 1212263 w 1358900"/>
                  <a:gd name="T31" fmla="*/ 1027536 h 2151063"/>
                  <a:gd name="T32" fmla="*/ 1162712 w 1358900"/>
                  <a:gd name="T33" fmla="*/ 1009170 h 2151063"/>
                  <a:gd name="T34" fmla="*/ 1164344 w 1358900"/>
                  <a:gd name="T35" fmla="*/ 1001189 h 2151063"/>
                  <a:gd name="T36" fmla="*/ 686421 w 1358900"/>
                  <a:gd name="T37" fmla="*/ 65405 h 2151063"/>
                  <a:gd name="T38" fmla="*/ 812725 w 1358900"/>
                  <a:gd name="T39" fmla="*/ 98736 h 2151063"/>
                  <a:gd name="T40" fmla="*/ 977427 w 1358900"/>
                  <a:gd name="T41" fmla="*/ 180633 h 2151063"/>
                  <a:gd name="T42" fmla="*/ 1110078 w 1358900"/>
                  <a:gd name="T43" fmla="*/ 304113 h 2151063"/>
                  <a:gd name="T44" fmla="*/ 1201791 w 1358900"/>
                  <a:gd name="T45" fmla="*/ 459019 h 2151063"/>
                  <a:gd name="T46" fmla="*/ 1244633 w 1358900"/>
                  <a:gd name="T47" fmla="*/ 632970 h 2151063"/>
                  <a:gd name="T48" fmla="*/ 1235747 w 1358900"/>
                  <a:gd name="T49" fmla="*/ 811683 h 2151063"/>
                  <a:gd name="T50" fmla="*/ 1175451 w 1358900"/>
                  <a:gd name="T51" fmla="*/ 981191 h 2151063"/>
                  <a:gd name="T52" fmla="*/ 1166089 w 1358900"/>
                  <a:gd name="T53" fmla="*/ 998015 h 2151063"/>
                  <a:gd name="T54" fmla="*/ 1093258 w 1358900"/>
                  <a:gd name="T55" fmla="*/ 1114194 h 2151063"/>
                  <a:gd name="T56" fmla="*/ 995199 w 1358900"/>
                  <a:gd name="T57" fmla="*/ 1298621 h 2151063"/>
                  <a:gd name="T58" fmla="*/ 972667 w 1358900"/>
                  <a:gd name="T59" fmla="*/ 1488761 h 2151063"/>
                  <a:gd name="T60" fmla="*/ 1011066 w 1358900"/>
                  <a:gd name="T61" fmla="*/ 1334490 h 2151063"/>
                  <a:gd name="T62" fmla="*/ 1111982 w 1358900"/>
                  <a:gd name="T63" fmla="*/ 1164665 h 2151063"/>
                  <a:gd name="T64" fmla="*/ 1213215 w 1358900"/>
                  <a:gd name="T65" fmla="*/ 1025948 h 2151063"/>
                  <a:gd name="T66" fmla="*/ 1270338 w 1358900"/>
                  <a:gd name="T67" fmla="*/ 912626 h 2151063"/>
                  <a:gd name="T68" fmla="*/ 1310640 w 1358900"/>
                  <a:gd name="T69" fmla="*/ 718359 h 2151063"/>
                  <a:gd name="T70" fmla="*/ 1289061 w 1358900"/>
                  <a:gd name="T71" fmla="*/ 521235 h 2151063"/>
                  <a:gd name="T72" fmla="*/ 1207503 w 1358900"/>
                  <a:gd name="T73" fmla="*/ 340935 h 2151063"/>
                  <a:gd name="T74" fmla="*/ 1074535 w 1358900"/>
                  <a:gd name="T75" fmla="*/ 196187 h 2151063"/>
                  <a:gd name="T76" fmla="*/ 904755 w 1358900"/>
                  <a:gd name="T77" fmla="*/ 100640 h 2151063"/>
                  <a:gd name="T78" fmla="*/ 715934 w 1358900"/>
                  <a:gd name="T79" fmla="*/ 65405 h 2151063"/>
                  <a:gd name="T80" fmla="*/ 865159 w 1358900"/>
                  <a:gd name="T81" fmla="*/ 25723 h 2151063"/>
                  <a:gd name="T82" fmla="*/ 1059288 w 1358900"/>
                  <a:gd name="T83" fmla="*/ 116228 h 2151063"/>
                  <a:gd name="T84" fmla="*/ 1214019 w 1358900"/>
                  <a:gd name="T85" fmla="*/ 260084 h 2151063"/>
                  <a:gd name="T86" fmla="*/ 1317596 w 1358900"/>
                  <a:gd name="T87" fmla="*/ 445858 h 2151063"/>
                  <a:gd name="T88" fmla="*/ 1358582 w 1358900"/>
                  <a:gd name="T89" fmla="*/ 661800 h 2151063"/>
                  <a:gd name="T90" fmla="*/ 1344285 w 1358900"/>
                  <a:gd name="T91" fmla="*/ 819629 h 2151063"/>
                  <a:gd name="T92" fmla="*/ 1261359 w 1358900"/>
                  <a:gd name="T93" fmla="*/ 1030172 h 2151063"/>
                  <a:gd name="T94" fmla="*/ 1147932 w 1358900"/>
                  <a:gd name="T95" fmla="*/ 1196575 h 2151063"/>
                  <a:gd name="T96" fmla="*/ 1054839 w 1358900"/>
                  <a:gd name="T97" fmla="*/ 1399815 h 2151063"/>
                  <a:gd name="T98" fmla="*/ 1037047 w 1358900"/>
                  <a:gd name="T99" fmla="*/ 1560184 h 2151063"/>
                  <a:gd name="T100" fmla="*/ 997649 w 1358900"/>
                  <a:gd name="T101" fmla="*/ 1613217 h 2151063"/>
                  <a:gd name="T102" fmla="*/ 338057 w 1358900"/>
                  <a:gd name="T103" fmla="*/ 1599562 h 2151063"/>
                  <a:gd name="T104" fmla="*/ 318358 w 1358900"/>
                  <a:gd name="T105" fmla="*/ 1492543 h 2151063"/>
                  <a:gd name="T106" fmla="*/ 276419 w 1358900"/>
                  <a:gd name="T107" fmla="*/ 1314391 h 2151063"/>
                  <a:gd name="T108" fmla="*/ 137892 w 1358900"/>
                  <a:gd name="T109" fmla="*/ 1097178 h 2151063"/>
                  <a:gd name="T110" fmla="*/ 65133 w 1358900"/>
                  <a:gd name="T111" fmla="*/ 970471 h 2151063"/>
                  <a:gd name="T112" fmla="*/ 6354 w 1358900"/>
                  <a:gd name="T113" fmla="*/ 773900 h 2151063"/>
                  <a:gd name="T114" fmla="*/ 5084 w 1358900"/>
                  <a:gd name="T115" fmla="*/ 592571 h 2151063"/>
                  <a:gd name="T116" fmla="*/ 66722 w 1358900"/>
                  <a:gd name="T117" fmla="*/ 384886 h 2151063"/>
                  <a:gd name="T118" fmla="*/ 187456 w 1358900"/>
                  <a:gd name="T119" fmla="*/ 210861 h 2151063"/>
                  <a:gd name="T120" fmla="*/ 355532 w 1358900"/>
                  <a:gd name="T121" fmla="*/ 82249 h 2151063"/>
                  <a:gd name="T122" fmla="*/ 558874 w 1358900"/>
                  <a:gd name="T123" fmla="*/ 10797 h 215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58900" h="2151063">
                    <a:moveTo>
                      <a:pt x="492125" y="2016125"/>
                    </a:moveTo>
                    <a:lnTo>
                      <a:pt x="866775" y="2016125"/>
                    </a:lnTo>
                    <a:lnTo>
                      <a:pt x="866775" y="2023160"/>
                    </a:lnTo>
                    <a:lnTo>
                      <a:pt x="865819" y="2029875"/>
                    </a:lnTo>
                    <a:lnTo>
                      <a:pt x="864864" y="2036590"/>
                    </a:lnTo>
                    <a:lnTo>
                      <a:pt x="863271" y="2043305"/>
                    </a:lnTo>
                    <a:lnTo>
                      <a:pt x="861041" y="2050020"/>
                    </a:lnTo>
                    <a:lnTo>
                      <a:pt x="858811" y="2056415"/>
                    </a:lnTo>
                    <a:lnTo>
                      <a:pt x="855625" y="2062810"/>
                    </a:lnTo>
                    <a:lnTo>
                      <a:pt x="852120" y="2068565"/>
                    </a:lnTo>
                    <a:lnTo>
                      <a:pt x="848616" y="2074961"/>
                    </a:lnTo>
                    <a:lnTo>
                      <a:pt x="844156" y="2080397"/>
                    </a:lnTo>
                    <a:lnTo>
                      <a:pt x="839696" y="2086152"/>
                    </a:lnTo>
                    <a:lnTo>
                      <a:pt x="834917" y="2091588"/>
                    </a:lnTo>
                    <a:lnTo>
                      <a:pt x="829820" y="2097024"/>
                    </a:lnTo>
                    <a:lnTo>
                      <a:pt x="824404" y="2102140"/>
                    </a:lnTo>
                    <a:lnTo>
                      <a:pt x="818351" y="2106936"/>
                    </a:lnTo>
                    <a:lnTo>
                      <a:pt x="812298" y="2111733"/>
                    </a:lnTo>
                    <a:lnTo>
                      <a:pt x="805608" y="2116209"/>
                    </a:lnTo>
                    <a:lnTo>
                      <a:pt x="798918" y="2120366"/>
                    </a:lnTo>
                    <a:lnTo>
                      <a:pt x="791590" y="2124523"/>
                    </a:lnTo>
                    <a:lnTo>
                      <a:pt x="784263" y="2128041"/>
                    </a:lnTo>
                    <a:lnTo>
                      <a:pt x="776936" y="2131878"/>
                    </a:lnTo>
                    <a:lnTo>
                      <a:pt x="768971" y="2135075"/>
                    </a:lnTo>
                    <a:lnTo>
                      <a:pt x="760688" y="2137953"/>
                    </a:lnTo>
                    <a:lnTo>
                      <a:pt x="752405" y="2140511"/>
                    </a:lnTo>
                    <a:lnTo>
                      <a:pt x="743803" y="2142749"/>
                    </a:lnTo>
                    <a:lnTo>
                      <a:pt x="735202" y="2145307"/>
                    </a:lnTo>
                    <a:lnTo>
                      <a:pt x="726281" y="2146906"/>
                    </a:lnTo>
                    <a:lnTo>
                      <a:pt x="717361" y="2148505"/>
                    </a:lnTo>
                    <a:lnTo>
                      <a:pt x="708122" y="2149784"/>
                    </a:lnTo>
                    <a:lnTo>
                      <a:pt x="698565" y="2150424"/>
                    </a:lnTo>
                    <a:lnTo>
                      <a:pt x="689007" y="2151063"/>
                    </a:lnTo>
                    <a:lnTo>
                      <a:pt x="679769" y="2151063"/>
                    </a:lnTo>
                    <a:lnTo>
                      <a:pt x="669893" y="2151063"/>
                    </a:lnTo>
                    <a:lnTo>
                      <a:pt x="660335" y="2150424"/>
                    </a:lnTo>
                    <a:lnTo>
                      <a:pt x="650778" y="2149784"/>
                    </a:lnTo>
                    <a:lnTo>
                      <a:pt x="641539" y="2148505"/>
                    </a:lnTo>
                    <a:lnTo>
                      <a:pt x="632619" y="2146906"/>
                    </a:lnTo>
                    <a:lnTo>
                      <a:pt x="623699" y="2145307"/>
                    </a:lnTo>
                    <a:lnTo>
                      <a:pt x="615097" y="2142749"/>
                    </a:lnTo>
                    <a:lnTo>
                      <a:pt x="606495" y="2140511"/>
                    </a:lnTo>
                    <a:lnTo>
                      <a:pt x="598212" y="2137953"/>
                    </a:lnTo>
                    <a:lnTo>
                      <a:pt x="590248" y="2135075"/>
                    </a:lnTo>
                    <a:lnTo>
                      <a:pt x="582283" y="2131878"/>
                    </a:lnTo>
                    <a:lnTo>
                      <a:pt x="574637" y="2128041"/>
                    </a:lnTo>
                    <a:lnTo>
                      <a:pt x="567310" y="2124523"/>
                    </a:lnTo>
                    <a:lnTo>
                      <a:pt x="559983" y="2120366"/>
                    </a:lnTo>
                    <a:lnTo>
                      <a:pt x="553292" y="2116209"/>
                    </a:lnTo>
                    <a:lnTo>
                      <a:pt x="546921" y="2111733"/>
                    </a:lnTo>
                    <a:lnTo>
                      <a:pt x="540868" y="2106936"/>
                    </a:lnTo>
                    <a:lnTo>
                      <a:pt x="534815" y="2102140"/>
                    </a:lnTo>
                    <a:lnTo>
                      <a:pt x="529399" y="2097024"/>
                    </a:lnTo>
                    <a:lnTo>
                      <a:pt x="523983" y="2091588"/>
                    </a:lnTo>
                    <a:lnTo>
                      <a:pt x="519204" y="2086152"/>
                    </a:lnTo>
                    <a:lnTo>
                      <a:pt x="514744" y="2080397"/>
                    </a:lnTo>
                    <a:lnTo>
                      <a:pt x="510284" y="2074961"/>
                    </a:lnTo>
                    <a:lnTo>
                      <a:pt x="506780" y="2068565"/>
                    </a:lnTo>
                    <a:lnTo>
                      <a:pt x="503594" y="2062810"/>
                    </a:lnTo>
                    <a:lnTo>
                      <a:pt x="500408" y="2056415"/>
                    </a:lnTo>
                    <a:lnTo>
                      <a:pt x="497860" y="2050020"/>
                    </a:lnTo>
                    <a:lnTo>
                      <a:pt x="495629" y="2043305"/>
                    </a:lnTo>
                    <a:lnTo>
                      <a:pt x="494037" y="2036590"/>
                    </a:lnTo>
                    <a:lnTo>
                      <a:pt x="493081" y="2029875"/>
                    </a:lnTo>
                    <a:lnTo>
                      <a:pt x="492444" y="2023160"/>
                    </a:lnTo>
                    <a:lnTo>
                      <a:pt x="492125" y="2016125"/>
                    </a:lnTo>
                    <a:close/>
                    <a:moveTo>
                      <a:pt x="429455" y="1851025"/>
                    </a:moveTo>
                    <a:lnTo>
                      <a:pt x="929444" y="1851025"/>
                    </a:lnTo>
                    <a:lnTo>
                      <a:pt x="935464" y="1851345"/>
                    </a:lnTo>
                    <a:lnTo>
                      <a:pt x="941485" y="1852305"/>
                    </a:lnTo>
                    <a:lnTo>
                      <a:pt x="947188" y="1853585"/>
                    </a:lnTo>
                    <a:lnTo>
                      <a:pt x="952574" y="1855825"/>
                    </a:lnTo>
                    <a:lnTo>
                      <a:pt x="957644" y="1858066"/>
                    </a:lnTo>
                    <a:lnTo>
                      <a:pt x="963030" y="1861266"/>
                    </a:lnTo>
                    <a:lnTo>
                      <a:pt x="967466" y="1864786"/>
                    </a:lnTo>
                    <a:lnTo>
                      <a:pt x="971585" y="1868626"/>
                    </a:lnTo>
                    <a:lnTo>
                      <a:pt x="975704" y="1873107"/>
                    </a:lnTo>
                    <a:lnTo>
                      <a:pt x="978873" y="1877587"/>
                    </a:lnTo>
                    <a:lnTo>
                      <a:pt x="981725" y="1882388"/>
                    </a:lnTo>
                    <a:lnTo>
                      <a:pt x="984259" y="1887828"/>
                    </a:lnTo>
                    <a:lnTo>
                      <a:pt x="986477" y="1893268"/>
                    </a:lnTo>
                    <a:lnTo>
                      <a:pt x="988062" y="1899029"/>
                    </a:lnTo>
                    <a:lnTo>
                      <a:pt x="988695" y="1905109"/>
                    </a:lnTo>
                    <a:lnTo>
                      <a:pt x="989012" y="1911190"/>
                    </a:lnTo>
                    <a:lnTo>
                      <a:pt x="988695" y="1917270"/>
                    </a:lnTo>
                    <a:lnTo>
                      <a:pt x="988062" y="1923351"/>
                    </a:lnTo>
                    <a:lnTo>
                      <a:pt x="986477" y="1929111"/>
                    </a:lnTo>
                    <a:lnTo>
                      <a:pt x="984259" y="1934872"/>
                    </a:lnTo>
                    <a:lnTo>
                      <a:pt x="981725" y="1939992"/>
                    </a:lnTo>
                    <a:lnTo>
                      <a:pt x="978873" y="1945113"/>
                    </a:lnTo>
                    <a:lnTo>
                      <a:pt x="975704" y="1949593"/>
                    </a:lnTo>
                    <a:lnTo>
                      <a:pt x="971585" y="1953753"/>
                    </a:lnTo>
                    <a:lnTo>
                      <a:pt x="967466" y="1957914"/>
                    </a:lnTo>
                    <a:lnTo>
                      <a:pt x="963030" y="1961114"/>
                    </a:lnTo>
                    <a:lnTo>
                      <a:pt x="957644" y="1963994"/>
                    </a:lnTo>
                    <a:lnTo>
                      <a:pt x="952574" y="1966554"/>
                    </a:lnTo>
                    <a:lnTo>
                      <a:pt x="947188" y="1968795"/>
                    </a:lnTo>
                    <a:lnTo>
                      <a:pt x="941485" y="1970395"/>
                    </a:lnTo>
                    <a:lnTo>
                      <a:pt x="935464" y="1971355"/>
                    </a:lnTo>
                    <a:lnTo>
                      <a:pt x="929444" y="1971675"/>
                    </a:lnTo>
                    <a:lnTo>
                      <a:pt x="429455" y="1971675"/>
                    </a:lnTo>
                    <a:lnTo>
                      <a:pt x="423435" y="1971355"/>
                    </a:lnTo>
                    <a:lnTo>
                      <a:pt x="417414" y="1970395"/>
                    </a:lnTo>
                    <a:lnTo>
                      <a:pt x="411711" y="1968795"/>
                    </a:lnTo>
                    <a:lnTo>
                      <a:pt x="406325" y="1966554"/>
                    </a:lnTo>
                    <a:lnTo>
                      <a:pt x="401255" y="1963994"/>
                    </a:lnTo>
                    <a:lnTo>
                      <a:pt x="396185" y="1961114"/>
                    </a:lnTo>
                    <a:lnTo>
                      <a:pt x="391433" y="1957914"/>
                    </a:lnTo>
                    <a:lnTo>
                      <a:pt x="387314" y="1953753"/>
                    </a:lnTo>
                    <a:lnTo>
                      <a:pt x="383511" y="1949593"/>
                    </a:lnTo>
                    <a:lnTo>
                      <a:pt x="380026" y="1945113"/>
                    </a:lnTo>
                    <a:lnTo>
                      <a:pt x="377174" y="1939992"/>
                    </a:lnTo>
                    <a:lnTo>
                      <a:pt x="374323" y="1934872"/>
                    </a:lnTo>
                    <a:lnTo>
                      <a:pt x="372422" y="1929111"/>
                    </a:lnTo>
                    <a:lnTo>
                      <a:pt x="370837" y="1923351"/>
                    </a:lnTo>
                    <a:lnTo>
                      <a:pt x="370204" y="1917270"/>
                    </a:lnTo>
                    <a:lnTo>
                      <a:pt x="369887" y="1911190"/>
                    </a:lnTo>
                    <a:lnTo>
                      <a:pt x="370204" y="1905109"/>
                    </a:lnTo>
                    <a:lnTo>
                      <a:pt x="370837" y="1899029"/>
                    </a:lnTo>
                    <a:lnTo>
                      <a:pt x="372422" y="1893268"/>
                    </a:lnTo>
                    <a:lnTo>
                      <a:pt x="374323" y="1887828"/>
                    </a:lnTo>
                    <a:lnTo>
                      <a:pt x="377174" y="1882388"/>
                    </a:lnTo>
                    <a:lnTo>
                      <a:pt x="380026" y="1877587"/>
                    </a:lnTo>
                    <a:lnTo>
                      <a:pt x="383511" y="1873107"/>
                    </a:lnTo>
                    <a:lnTo>
                      <a:pt x="387314" y="1868626"/>
                    </a:lnTo>
                    <a:lnTo>
                      <a:pt x="391433" y="1864786"/>
                    </a:lnTo>
                    <a:lnTo>
                      <a:pt x="396185" y="1861266"/>
                    </a:lnTo>
                    <a:lnTo>
                      <a:pt x="401255" y="1858066"/>
                    </a:lnTo>
                    <a:lnTo>
                      <a:pt x="406325" y="1855825"/>
                    </a:lnTo>
                    <a:lnTo>
                      <a:pt x="411711" y="1853585"/>
                    </a:lnTo>
                    <a:lnTo>
                      <a:pt x="417414" y="1852305"/>
                    </a:lnTo>
                    <a:lnTo>
                      <a:pt x="423435" y="1851345"/>
                    </a:lnTo>
                    <a:lnTo>
                      <a:pt x="429455" y="1851025"/>
                    </a:lnTo>
                    <a:close/>
                    <a:moveTo>
                      <a:pt x="429455" y="1692275"/>
                    </a:moveTo>
                    <a:lnTo>
                      <a:pt x="929444" y="1692275"/>
                    </a:lnTo>
                    <a:lnTo>
                      <a:pt x="935464" y="1692596"/>
                    </a:lnTo>
                    <a:lnTo>
                      <a:pt x="941485" y="1693238"/>
                    </a:lnTo>
                    <a:lnTo>
                      <a:pt x="947188" y="1694842"/>
                    </a:lnTo>
                    <a:lnTo>
                      <a:pt x="952574" y="1697088"/>
                    </a:lnTo>
                    <a:lnTo>
                      <a:pt x="957644" y="1699655"/>
                    </a:lnTo>
                    <a:lnTo>
                      <a:pt x="963030" y="1702543"/>
                    </a:lnTo>
                    <a:lnTo>
                      <a:pt x="967466" y="1706073"/>
                    </a:lnTo>
                    <a:lnTo>
                      <a:pt x="971585" y="1709923"/>
                    </a:lnTo>
                    <a:lnTo>
                      <a:pt x="975704" y="1714095"/>
                    </a:lnTo>
                    <a:lnTo>
                      <a:pt x="978873" y="1718908"/>
                    </a:lnTo>
                    <a:lnTo>
                      <a:pt x="981725" y="1724042"/>
                    </a:lnTo>
                    <a:lnTo>
                      <a:pt x="984259" y="1729176"/>
                    </a:lnTo>
                    <a:lnTo>
                      <a:pt x="986477" y="1734631"/>
                    </a:lnTo>
                    <a:lnTo>
                      <a:pt x="988062" y="1740407"/>
                    </a:lnTo>
                    <a:lnTo>
                      <a:pt x="988695" y="1746503"/>
                    </a:lnTo>
                    <a:lnTo>
                      <a:pt x="989012" y="1752600"/>
                    </a:lnTo>
                    <a:lnTo>
                      <a:pt x="988695" y="1759017"/>
                    </a:lnTo>
                    <a:lnTo>
                      <a:pt x="988062" y="1764793"/>
                    </a:lnTo>
                    <a:lnTo>
                      <a:pt x="986477" y="1770569"/>
                    </a:lnTo>
                    <a:lnTo>
                      <a:pt x="984259" y="1776024"/>
                    </a:lnTo>
                    <a:lnTo>
                      <a:pt x="981725" y="1781479"/>
                    </a:lnTo>
                    <a:lnTo>
                      <a:pt x="978873" y="1786292"/>
                    </a:lnTo>
                    <a:lnTo>
                      <a:pt x="975704" y="1791426"/>
                    </a:lnTo>
                    <a:lnTo>
                      <a:pt x="971585" y="1795598"/>
                    </a:lnTo>
                    <a:lnTo>
                      <a:pt x="967466" y="1799127"/>
                    </a:lnTo>
                    <a:lnTo>
                      <a:pt x="963030" y="1802657"/>
                    </a:lnTo>
                    <a:lnTo>
                      <a:pt x="957644" y="1805866"/>
                    </a:lnTo>
                    <a:lnTo>
                      <a:pt x="952574" y="1808433"/>
                    </a:lnTo>
                    <a:lnTo>
                      <a:pt x="947188" y="1810358"/>
                    </a:lnTo>
                    <a:lnTo>
                      <a:pt x="941485" y="1811641"/>
                    </a:lnTo>
                    <a:lnTo>
                      <a:pt x="935464" y="1812604"/>
                    </a:lnTo>
                    <a:lnTo>
                      <a:pt x="929444" y="1812925"/>
                    </a:lnTo>
                    <a:lnTo>
                      <a:pt x="429455" y="1812925"/>
                    </a:lnTo>
                    <a:lnTo>
                      <a:pt x="423435" y="1812604"/>
                    </a:lnTo>
                    <a:lnTo>
                      <a:pt x="417414" y="1811641"/>
                    </a:lnTo>
                    <a:lnTo>
                      <a:pt x="411711" y="1810358"/>
                    </a:lnTo>
                    <a:lnTo>
                      <a:pt x="406325" y="1808433"/>
                    </a:lnTo>
                    <a:lnTo>
                      <a:pt x="401255" y="1805866"/>
                    </a:lnTo>
                    <a:lnTo>
                      <a:pt x="396185" y="1802657"/>
                    </a:lnTo>
                    <a:lnTo>
                      <a:pt x="391433" y="1799127"/>
                    </a:lnTo>
                    <a:lnTo>
                      <a:pt x="387314" y="1795598"/>
                    </a:lnTo>
                    <a:lnTo>
                      <a:pt x="383511" y="1791426"/>
                    </a:lnTo>
                    <a:lnTo>
                      <a:pt x="380026" y="1786292"/>
                    </a:lnTo>
                    <a:lnTo>
                      <a:pt x="377174" y="1781479"/>
                    </a:lnTo>
                    <a:lnTo>
                      <a:pt x="374323" y="1776024"/>
                    </a:lnTo>
                    <a:lnTo>
                      <a:pt x="372422" y="1770569"/>
                    </a:lnTo>
                    <a:lnTo>
                      <a:pt x="370837" y="1764793"/>
                    </a:lnTo>
                    <a:lnTo>
                      <a:pt x="370204" y="1759017"/>
                    </a:lnTo>
                    <a:lnTo>
                      <a:pt x="369887" y="1752600"/>
                    </a:lnTo>
                    <a:lnTo>
                      <a:pt x="370204" y="1746503"/>
                    </a:lnTo>
                    <a:lnTo>
                      <a:pt x="370837" y="1740407"/>
                    </a:lnTo>
                    <a:lnTo>
                      <a:pt x="372422" y="1734631"/>
                    </a:lnTo>
                    <a:lnTo>
                      <a:pt x="374323" y="1729176"/>
                    </a:lnTo>
                    <a:lnTo>
                      <a:pt x="377174" y="1724042"/>
                    </a:lnTo>
                    <a:lnTo>
                      <a:pt x="380026" y="1718908"/>
                    </a:lnTo>
                    <a:lnTo>
                      <a:pt x="383511" y="1714095"/>
                    </a:lnTo>
                    <a:lnTo>
                      <a:pt x="387314" y="1709923"/>
                    </a:lnTo>
                    <a:lnTo>
                      <a:pt x="391433" y="1706073"/>
                    </a:lnTo>
                    <a:lnTo>
                      <a:pt x="396185" y="1702543"/>
                    </a:lnTo>
                    <a:lnTo>
                      <a:pt x="401255" y="1699655"/>
                    </a:lnTo>
                    <a:lnTo>
                      <a:pt x="406325" y="1697088"/>
                    </a:lnTo>
                    <a:lnTo>
                      <a:pt x="411711" y="1694842"/>
                    </a:lnTo>
                    <a:lnTo>
                      <a:pt x="417414" y="1693238"/>
                    </a:lnTo>
                    <a:lnTo>
                      <a:pt x="423435" y="1692596"/>
                    </a:lnTo>
                    <a:lnTo>
                      <a:pt x="429455" y="1692275"/>
                    </a:lnTo>
                    <a:close/>
                    <a:moveTo>
                      <a:pt x="1217103" y="1013330"/>
                    </a:moveTo>
                    <a:lnTo>
                      <a:pt x="1217023" y="1014521"/>
                    </a:lnTo>
                    <a:lnTo>
                      <a:pt x="1216389" y="1018965"/>
                    </a:lnTo>
                    <a:lnTo>
                      <a:pt x="1215437" y="1022139"/>
                    </a:lnTo>
                    <a:lnTo>
                      <a:pt x="1214802" y="1023409"/>
                    </a:lnTo>
                    <a:lnTo>
                      <a:pt x="1214167" y="1024361"/>
                    </a:lnTo>
                    <a:lnTo>
                      <a:pt x="1213850" y="1024679"/>
                    </a:lnTo>
                    <a:lnTo>
                      <a:pt x="1212263" y="1027536"/>
                    </a:lnTo>
                    <a:lnTo>
                      <a:pt x="1210676" y="1029440"/>
                    </a:lnTo>
                    <a:lnTo>
                      <a:pt x="1213215" y="1024996"/>
                    </a:lnTo>
                    <a:lnTo>
                      <a:pt x="1215119" y="1020870"/>
                    </a:lnTo>
                    <a:lnTo>
                      <a:pt x="1216389" y="1017378"/>
                    </a:lnTo>
                    <a:lnTo>
                      <a:pt x="1217023" y="1013886"/>
                    </a:lnTo>
                    <a:lnTo>
                      <a:pt x="1217103" y="1013330"/>
                    </a:lnTo>
                    <a:close/>
                    <a:moveTo>
                      <a:pt x="1217341" y="1009442"/>
                    </a:moveTo>
                    <a:lnTo>
                      <a:pt x="1217658" y="1010077"/>
                    </a:lnTo>
                    <a:lnTo>
                      <a:pt x="1217341" y="1011664"/>
                    </a:lnTo>
                    <a:lnTo>
                      <a:pt x="1217103" y="1013330"/>
                    </a:lnTo>
                    <a:lnTo>
                      <a:pt x="1217341" y="1009760"/>
                    </a:lnTo>
                    <a:lnTo>
                      <a:pt x="1217341" y="1009442"/>
                    </a:lnTo>
                    <a:close/>
                    <a:moveTo>
                      <a:pt x="1162712" y="1009170"/>
                    </a:moveTo>
                    <a:lnTo>
                      <a:pt x="1162440" y="1013251"/>
                    </a:lnTo>
                    <a:lnTo>
                      <a:pt x="1162440" y="1012934"/>
                    </a:lnTo>
                    <a:lnTo>
                      <a:pt x="1162440" y="1011347"/>
                    </a:lnTo>
                    <a:lnTo>
                      <a:pt x="1162712" y="1009170"/>
                    </a:lnTo>
                    <a:close/>
                    <a:moveTo>
                      <a:pt x="1167137" y="996491"/>
                    </a:moveTo>
                    <a:lnTo>
                      <a:pt x="1166565" y="997380"/>
                    </a:lnTo>
                    <a:lnTo>
                      <a:pt x="1164661" y="1001506"/>
                    </a:lnTo>
                    <a:lnTo>
                      <a:pt x="1163392" y="1005633"/>
                    </a:lnTo>
                    <a:lnTo>
                      <a:pt x="1162757" y="1008807"/>
                    </a:lnTo>
                    <a:lnTo>
                      <a:pt x="1162712" y="1009170"/>
                    </a:lnTo>
                    <a:lnTo>
                      <a:pt x="1162757" y="1008490"/>
                    </a:lnTo>
                    <a:lnTo>
                      <a:pt x="1163392" y="1004681"/>
                    </a:lnTo>
                    <a:lnTo>
                      <a:pt x="1164344" y="1001189"/>
                    </a:lnTo>
                    <a:lnTo>
                      <a:pt x="1164767" y="1000448"/>
                    </a:lnTo>
                    <a:lnTo>
                      <a:pt x="1164979" y="1000237"/>
                    </a:lnTo>
                    <a:lnTo>
                      <a:pt x="1164979" y="1000078"/>
                    </a:lnTo>
                    <a:lnTo>
                      <a:pt x="1165613" y="998967"/>
                    </a:lnTo>
                    <a:lnTo>
                      <a:pt x="1166089" y="998015"/>
                    </a:lnTo>
                    <a:lnTo>
                      <a:pt x="1166756" y="996872"/>
                    </a:lnTo>
                    <a:lnTo>
                      <a:pt x="1167137" y="996491"/>
                    </a:lnTo>
                    <a:close/>
                    <a:moveTo>
                      <a:pt x="1167517" y="995899"/>
                    </a:moveTo>
                    <a:lnTo>
                      <a:pt x="1167517" y="996110"/>
                    </a:lnTo>
                    <a:lnTo>
                      <a:pt x="1167137" y="996491"/>
                    </a:lnTo>
                    <a:lnTo>
                      <a:pt x="1167517" y="995899"/>
                    </a:lnTo>
                    <a:close/>
                    <a:moveTo>
                      <a:pt x="701019" y="65088"/>
                    </a:moveTo>
                    <a:lnTo>
                      <a:pt x="686421" y="65405"/>
                    </a:lnTo>
                    <a:lnTo>
                      <a:pt x="671823" y="66358"/>
                    </a:lnTo>
                    <a:lnTo>
                      <a:pt x="657225" y="67310"/>
                    </a:lnTo>
                    <a:lnTo>
                      <a:pt x="671823" y="68897"/>
                    </a:lnTo>
                    <a:lnTo>
                      <a:pt x="686104" y="70484"/>
                    </a:lnTo>
                    <a:lnTo>
                      <a:pt x="700384" y="72389"/>
                    </a:lnTo>
                    <a:lnTo>
                      <a:pt x="714982" y="74611"/>
                    </a:lnTo>
                    <a:lnTo>
                      <a:pt x="729263" y="77468"/>
                    </a:lnTo>
                    <a:lnTo>
                      <a:pt x="743226" y="80325"/>
                    </a:lnTo>
                    <a:lnTo>
                      <a:pt x="757189" y="83499"/>
                    </a:lnTo>
                    <a:lnTo>
                      <a:pt x="771152" y="86673"/>
                    </a:lnTo>
                    <a:lnTo>
                      <a:pt x="785433" y="90800"/>
                    </a:lnTo>
                    <a:lnTo>
                      <a:pt x="799079" y="94609"/>
                    </a:lnTo>
                    <a:lnTo>
                      <a:pt x="812725" y="98736"/>
                    </a:lnTo>
                    <a:lnTo>
                      <a:pt x="826053" y="103497"/>
                    </a:lnTo>
                    <a:lnTo>
                      <a:pt x="839382" y="108259"/>
                    </a:lnTo>
                    <a:lnTo>
                      <a:pt x="852710" y="113655"/>
                    </a:lnTo>
                    <a:lnTo>
                      <a:pt x="865721" y="119051"/>
                    </a:lnTo>
                    <a:lnTo>
                      <a:pt x="878733" y="125082"/>
                    </a:lnTo>
                    <a:lnTo>
                      <a:pt x="892061" y="130796"/>
                    </a:lnTo>
                    <a:lnTo>
                      <a:pt x="904755" y="137462"/>
                    </a:lnTo>
                    <a:lnTo>
                      <a:pt x="917131" y="143811"/>
                    </a:lnTo>
                    <a:lnTo>
                      <a:pt x="929508" y="150794"/>
                    </a:lnTo>
                    <a:lnTo>
                      <a:pt x="941884" y="157778"/>
                    </a:lnTo>
                    <a:lnTo>
                      <a:pt x="953944" y="165078"/>
                    </a:lnTo>
                    <a:lnTo>
                      <a:pt x="965685" y="173014"/>
                    </a:lnTo>
                    <a:lnTo>
                      <a:pt x="977427" y="180633"/>
                    </a:lnTo>
                    <a:lnTo>
                      <a:pt x="988852" y="188886"/>
                    </a:lnTo>
                    <a:lnTo>
                      <a:pt x="1000276" y="197139"/>
                    </a:lnTo>
                    <a:lnTo>
                      <a:pt x="1011383" y="206027"/>
                    </a:lnTo>
                    <a:lnTo>
                      <a:pt x="1022173" y="214598"/>
                    </a:lnTo>
                    <a:lnTo>
                      <a:pt x="1032963" y="223803"/>
                    </a:lnTo>
                    <a:lnTo>
                      <a:pt x="1043118" y="233008"/>
                    </a:lnTo>
                    <a:lnTo>
                      <a:pt x="1053590" y="242531"/>
                    </a:lnTo>
                    <a:lnTo>
                      <a:pt x="1063428" y="252054"/>
                    </a:lnTo>
                    <a:lnTo>
                      <a:pt x="1073266" y="262212"/>
                    </a:lnTo>
                    <a:lnTo>
                      <a:pt x="1083103" y="272370"/>
                    </a:lnTo>
                    <a:lnTo>
                      <a:pt x="1092306" y="282845"/>
                    </a:lnTo>
                    <a:lnTo>
                      <a:pt x="1101192" y="293320"/>
                    </a:lnTo>
                    <a:lnTo>
                      <a:pt x="1110078" y="304113"/>
                    </a:lnTo>
                    <a:lnTo>
                      <a:pt x="1118963" y="315223"/>
                    </a:lnTo>
                    <a:lnTo>
                      <a:pt x="1127214" y="326333"/>
                    </a:lnTo>
                    <a:lnTo>
                      <a:pt x="1135148" y="337760"/>
                    </a:lnTo>
                    <a:lnTo>
                      <a:pt x="1143082" y="349188"/>
                    </a:lnTo>
                    <a:lnTo>
                      <a:pt x="1151015" y="360615"/>
                    </a:lnTo>
                    <a:lnTo>
                      <a:pt x="1157997" y="372360"/>
                    </a:lnTo>
                    <a:lnTo>
                      <a:pt x="1165296" y="384423"/>
                    </a:lnTo>
                    <a:lnTo>
                      <a:pt x="1171960" y="396485"/>
                    </a:lnTo>
                    <a:lnTo>
                      <a:pt x="1178625" y="408865"/>
                    </a:lnTo>
                    <a:lnTo>
                      <a:pt x="1184971" y="421244"/>
                    </a:lnTo>
                    <a:lnTo>
                      <a:pt x="1190684" y="433624"/>
                    </a:lnTo>
                    <a:lnTo>
                      <a:pt x="1196713" y="446321"/>
                    </a:lnTo>
                    <a:lnTo>
                      <a:pt x="1201791" y="459019"/>
                    </a:lnTo>
                    <a:lnTo>
                      <a:pt x="1206868" y="471716"/>
                    </a:lnTo>
                    <a:lnTo>
                      <a:pt x="1211629" y="484730"/>
                    </a:lnTo>
                    <a:lnTo>
                      <a:pt x="1216071" y="497745"/>
                    </a:lnTo>
                    <a:lnTo>
                      <a:pt x="1220514" y="511077"/>
                    </a:lnTo>
                    <a:lnTo>
                      <a:pt x="1224322" y="524409"/>
                    </a:lnTo>
                    <a:lnTo>
                      <a:pt x="1227813" y="537741"/>
                    </a:lnTo>
                    <a:lnTo>
                      <a:pt x="1230987" y="551073"/>
                    </a:lnTo>
                    <a:lnTo>
                      <a:pt x="1234160" y="564405"/>
                    </a:lnTo>
                    <a:lnTo>
                      <a:pt x="1237016" y="578055"/>
                    </a:lnTo>
                    <a:lnTo>
                      <a:pt x="1239238" y="591704"/>
                    </a:lnTo>
                    <a:lnTo>
                      <a:pt x="1241142" y="605671"/>
                    </a:lnTo>
                    <a:lnTo>
                      <a:pt x="1243046" y="619321"/>
                    </a:lnTo>
                    <a:lnTo>
                      <a:pt x="1244633" y="632970"/>
                    </a:lnTo>
                    <a:lnTo>
                      <a:pt x="1245902" y="646620"/>
                    </a:lnTo>
                    <a:lnTo>
                      <a:pt x="1246537" y="660269"/>
                    </a:lnTo>
                    <a:lnTo>
                      <a:pt x="1247171" y="674236"/>
                    </a:lnTo>
                    <a:lnTo>
                      <a:pt x="1247489" y="688203"/>
                    </a:lnTo>
                    <a:lnTo>
                      <a:pt x="1247171" y="701852"/>
                    </a:lnTo>
                    <a:lnTo>
                      <a:pt x="1246854" y="715819"/>
                    </a:lnTo>
                    <a:lnTo>
                      <a:pt x="1246219" y="729469"/>
                    </a:lnTo>
                    <a:lnTo>
                      <a:pt x="1245267" y="743118"/>
                    </a:lnTo>
                    <a:lnTo>
                      <a:pt x="1243998" y="756768"/>
                    </a:lnTo>
                    <a:lnTo>
                      <a:pt x="1242094" y="771052"/>
                    </a:lnTo>
                    <a:lnTo>
                      <a:pt x="1240190" y="784702"/>
                    </a:lnTo>
                    <a:lnTo>
                      <a:pt x="1237968" y="798034"/>
                    </a:lnTo>
                    <a:lnTo>
                      <a:pt x="1235747" y="811683"/>
                    </a:lnTo>
                    <a:lnTo>
                      <a:pt x="1232891" y="825333"/>
                    </a:lnTo>
                    <a:lnTo>
                      <a:pt x="1229400" y="838665"/>
                    </a:lnTo>
                    <a:lnTo>
                      <a:pt x="1226226" y="852314"/>
                    </a:lnTo>
                    <a:lnTo>
                      <a:pt x="1222418" y="865646"/>
                    </a:lnTo>
                    <a:lnTo>
                      <a:pt x="1218293" y="878661"/>
                    </a:lnTo>
                    <a:lnTo>
                      <a:pt x="1214167" y="891993"/>
                    </a:lnTo>
                    <a:lnTo>
                      <a:pt x="1209407" y="905008"/>
                    </a:lnTo>
                    <a:lnTo>
                      <a:pt x="1204330" y="918022"/>
                    </a:lnTo>
                    <a:lnTo>
                      <a:pt x="1199252" y="930720"/>
                    </a:lnTo>
                    <a:lnTo>
                      <a:pt x="1193540" y="943417"/>
                    </a:lnTo>
                    <a:lnTo>
                      <a:pt x="1187828" y="956114"/>
                    </a:lnTo>
                    <a:lnTo>
                      <a:pt x="1181481" y="968811"/>
                    </a:lnTo>
                    <a:lnTo>
                      <a:pt x="1175451" y="981191"/>
                    </a:lnTo>
                    <a:lnTo>
                      <a:pt x="1168469" y="993253"/>
                    </a:lnTo>
                    <a:lnTo>
                      <a:pt x="1167094" y="996004"/>
                    </a:lnTo>
                    <a:lnTo>
                      <a:pt x="1166565" y="996745"/>
                    </a:lnTo>
                    <a:lnTo>
                      <a:pt x="1166883" y="996428"/>
                    </a:lnTo>
                    <a:lnTo>
                      <a:pt x="1167094" y="996004"/>
                    </a:lnTo>
                    <a:lnTo>
                      <a:pt x="1168152" y="994523"/>
                    </a:lnTo>
                    <a:lnTo>
                      <a:pt x="1169422" y="992936"/>
                    </a:lnTo>
                    <a:lnTo>
                      <a:pt x="1167517" y="995899"/>
                    </a:lnTo>
                    <a:lnTo>
                      <a:pt x="1167517" y="995793"/>
                    </a:lnTo>
                    <a:lnTo>
                      <a:pt x="1167200" y="996110"/>
                    </a:lnTo>
                    <a:lnTo>
                      <a:pt x="1166756" y="996872"/>
                    </a:lnTo>
                    <a:lnTo>
                      <a:pt x="1166565" y="997062"/>
                    </a:lnTo>
                    <a:lnTo>
                      <a:pt x="1166089" y="998015"/>
                    </a:lnTo>
                    <a:lnTo>
                      <a:pt x="1164979" y="999919"/>
                    </a:lnTo>
                    <a:lnTo>
                      <a:pt x="1164979" y="1000078"/>
                    </a:lnTo>
                    <a:lnTo>
                      <a:pt x="1164767" y="1000448"/>
                    </a:lnTo>
                    <a:lnTo>
                      <a:pt x="1164344" y="1000872"/>
                    </a:lnTo>
                    <a:lnTo>
                      <a:pt x="1161488" y="1007220"/>
                    </a:lnTo>
                    <a:lnTo>
                      <a:pt x="1155141" y="1019282"/>
                    </a:lnTo>
                    <a:lnTo>
                      <a:pt x="1148159" y="1031345"/>
                    </a:lnTo>
                    <a:lnTo>
                      <a:pt x="1141495" y="1043407"/>
                    </a:lnTo>
                    <a:lnTo>
                      <a:pt x="1133879" y="1055152"/>
                    </a:lnTo>
                    <a:lnTo>
                      <a:pt x="1126262" y="1066897"/>
                    </a:lnTo>
                    <a:lnTo>
                      <a:pt x="1118329" y="1078959"/>
                    </a:lnTo>
                    <a:lnTo>
                      <a:pt x="1109760" y="1090704"/>
                    </a:lnTo>
                    <a:lnTo>
                      <a:pt x="1093258" y="1114194"/>
                    </a:lnTo>
                    <a:lnTo>
                      <a:pt x="1076439" y="1138319"/>
                    </a:lnTo>
                    <a:lnTo>
                      <a:pt x="1068188" y="1150698"/>
                    </a:lnTo>
                    <a:lnTo>
                      <a:pt x="1059937" y="1163396"/>
                    </a:lnTo>
                    <a:lnTo>
                      <a:pt x="1052003" y="1175775"/>
                    </a:lnTo>
                    <a:lnTo>
                      <a:pt x="1044704" y="1188790"/>
                    </a:lnTo>
                    <a:lnTo>
                      <a:pt x="1037088" y="1201805"/>
                    </a:lnTo>
                    <a:lnTo>
                      <a:pt x="1029789" y="1214819"/>
                    </a:lnTo>
                    <a:lnTo>
                      <a:pt x="1023125" y="1228786"/>
                    </a:lnTo>
                    <a:lnTo>
                      <a:pt x="1016461" y="1242118"/>
                    </a:lnTo>
                    <a:lnTo>
                      <a:pt x="1010748" y="1256085"/>
                    </a:lnTo>
                    <a:lnTo>
                      <a:pt x="1005036" y="1269735"/>
                    </a:lnTo>
                    <a:lnTo>
                      <a:pt x="999959" y="1284019"/>
                    </a:lnTo>
                    <a:lnTo>
                      <a:pt x="995199" y="1298621"/>
                    </a:lnTo>
                    <a:lnTo>
                      <a:pt x="991073" y="1312905"/>
                    </a:lnTo>
                    <a:lnTo>
                      <a:pt x="987265" y="1327189"/>
                    </a:lnTo>
                    <a:lnTo>
                      <a:pt x="983774" y="1341791"/>
                    </a:lnTo>
                    <a:lnTo>
                      <a:pt x="980918" y="1356393"/>
                    </a:lnTo>
                    <a:lnTo>
                      <a:pt x="978379" y="1370995"/>
                    </a:lnTo>
                    <a:lnTo>
                      <a:pt x="976475" y="1385597"/>
                    </a:lnTo>
                    <a:lnTo>
                      <a:pt x="974888" y="1400198"/>
                    </a:lnTo>
                    <a:lnTo>
                      <a:pt x="973619" y="1415118"/>
                    </a:lnTo>
                    <a:lnTo>
                      <a:pt x="972350" y="1430037"/>
                    </a:lnTo>
                    <a:lnTo>
                      <a:pt x="972032" y="1444639"/>
                    </a:lnTo>
                    <a:lnTo>
                      <a:pt x="971715" y="1459240"/>
                    </a:lnTo>
                    <a:lnTo>
                      <a:pt x="972032" y="1474160"/>
                    </a:lnTo>
                    <a:lnTo>
                      <a:pt x="972667" y="1488761"/>
                    </a:lnTo>
                    <a:lnTo>
                      <a:pt x="973619" y="1503363"/>
                    </a:lnTo>
                    <a:lnTo>
                      <a:pt x="975523" y="1488761"/>
                    </a:lnTo>
                    <a:lnTo>
                      <a:pt x="977110" y="1474477"/>
                    </a:lnTo>
                    <a:lnTo>
                      <a:pt x="979331" y="1459875"/>
                    </a:lnTo>
                    <a:lnTo>
                      <a:pt x="981553" y="1445591"/>
                    </a:lnTo>
                    <a:lnTo>
                      <a:pt x="984091" y="1431306"/>
                    </a:lnTo>
                    <a:lnTo>
                      <a:pt x="987265" y="1417022"/>
                    </a:lnTo>
                    <a:lnTo>
                      <a:pt x="990438" y="1402738"/>
                    </a:lnTo>
                    <a:lnTo>
                      <a:pt x="993929" y="1389088"/>
                    </a:lnTo>
                    <a:lnTo>
                      <a:pt x="997737" y="1375121"/>
                    </a:lnTo>
                    <a:lnTo>
                      <a:pt x="1001863" y="1361472"/>
                    </a:lnTo>
                    <a:lnTo>
                      <a:pt x="1005988" y="1347822"/>
                    </a:lnTo>
                    <a:lnTo>
                      <a:pt x="1011066" y="1334490"/>
                    </a:lnTo>
                    <a:lnTo>
                      <a:pt x="1016143" y="1321476"/>
                    </a:lnTo>
                    <a:lnTo>
                      <a:pt x="1021856" y="1308144"/>
                    </a:lnTo>
                    <a:lnTo>
                      <a:pt x="1027568" y="1295129"/>
                    </a:lnTo>
                    <a:lnTo>
                      <a:pt x="1033915" y="1282432"/>
                    </a:lnTo>
                    <a:lnTo>
                      <a:pt x="1040262" y="1269735"/>
                    </a:lnTo>
                    <a:lnTo>
                      <a:pt x="1047243" y="1257672"/>
                    </a:lnTo>
                    <a:lnTo>
                      <a:pt x="1054225" y="1245293"/>
                    </a:lnTo>
                    <a:lnTo>
                      <a:pt x="1061841" y="1233548"/>
                    </a:lnTo>
                    <a:lnTo>
                      <a:pt x="1069775" y="1221803"/>
                    </a:lnTo>
                    <a:lnTo>
                      <a:pt x="1077391" y="1210058"/>
                    </a:lnTo>
                    <a:lnTo>
                      <a:pt x="1085959" y="1198630"/>
                    </a:lnTo>
                    <a:lnTo>
                      <a:pt x="1094528" y="1187203"/>
                    </a:lnTo>
                    <a:lnTo>
                      <a:pt x="1111982" y="1164665"/>
                    </a:lnTo>
                    <a:lnTo>
                      <a:pt x="1130071" y="1142128"/>
                    </a:lnTo>
                    <a:lnTo>
                      <a:pt x="1148477" y="1119273"/>
                    </a:lnTo>
                    <a:lnTo>
                      <a:pt x="1166883" y="1096100"/>
                    </a:lnTo>
                    <a:lnTo>
                      <a:pt x="1175768" y="1084038"/>
                    </a:lnTo>
                    <a:lnTo>
                      <a:pt x="1184971" y="1071658"/>
                    </a:lnTo>
                    <a:lnTo>
                      <a:pt x="1193222" y="1059279"/>
                    </a:lnTo>
                    <a:lnTo>
                      <a:pt x="1201473" y="1046264"/>
                    </a:lnTo>
                    <a:lnTo>
                      <a:pt x="1205599" y="1039915"/>
                    </a:lnTo>
                    <a:lnTo>
                      <a:pt x="1209724" y="1032932"/>
                    </a:lnTo>
                    <a:lnTo>
                      <a:pt x="1212263" y="1027853"/>
                    </a:lnTo>
                    <a:lnTo>
                      <a:pt x="1213215" y="1026583"/>
                    </a:lnTo>
                    <a:lnTo>
                      <a:pt x="1213850" y="1025314"/>
                    </a:lnTo>
                    <a:lnTo>
                      <a:pt x="1213215" y="1025948"/>
                    </a:lnTo>
                    <a:lnTo>
                      <a:pt x="1213850" y="1024679"/>
                    </a:lnTo>
                    <a:lnTo>
                      <a:pt x="1213850" y="1025313"/>
                    </a:lnTo>
                    <a:lnTo>
                      <a:pt x="1214167" y="1024679"/>
                    </a:lnTo>
                    <a:lnTo>
                      <a:pt x="1214802" y="1023409"/>
                    </a:lnTo>
                    <a:lnTo>
                      <a:pt x="1216071" y="1021504"/>
                    </a:lnTo>
                    <a:lnTo>
                      <a:pt x="1224005" y="1008490"/>
                    </a:lnTo>
                    <a:lnTo>
                      <a:pt x="1231939" y="995475"/>
                    </a:lnTo>
                    <a:lnTo>
                      <a:pt x="1238920" y="982143"/>
                    </a:lnTo>
                    <a:lnTo>
                      <a:pt x="1245902" y="968176"/>
                    </a:lnTo>
                    <a:lnTo>
                      <a:pt x="1252566" y="954527"/>
                    </a:lnTo>
                    <a:lnTo>
                      <a:pt x="1258913" y="940560"/>
                    </a:lnTo>
                    <a:lnTo>
                      <a:pt x="1264625" y="926593"/>
                    </a:lnTo>
                    <a:lnTo>
                      <a:pt x="1270338" y="912626"/>
                    </a:lnTo>
                    <a:lnTo>
                      <a:pt x="1275732" y="898342"/>
                    </a:lnTo>
                    <a:lnTo>
                      <a:pt x="1280810" y="883422"/>
                    </a:lnTo>
                    <a:lnTo>
                      <a:pt x="1285253" y="869138"/>
                    </a:lnTo>
                    <a:lnTo>
                      <a:pt x="1289378" y="854219"/>
                    </a:lnTo>
                    <a:lnTo>
                      <a:pt x="1293186" y="839300"/>
                    </a:lnTo>
                    <a:lnTo>
                      <a:pt x="1296677" y="824380"/>
                    </a:lnTo>
                    <a:lnTo>
                      <a:pt x="1299533" y="809461"/>
                    </a:lnTo>
                    <a:lnTo>
                      <a:pt x="1302707" y="794542"/>
                    </a:lnTo>
                    <a:lnTo>
                      <a:pt x="1304928" y="779305"/>
                    </a:lnTo>
                    <a:lnTo>
                      <a:pt x="1306832" y="764069"/>
                    </a:lnTo>
                    <a:lnTo>
                      <a:pt x="1308419" y="749150"/>
                    </a:lnTo>
                    <a:lnTo>
                      <a:pt x="1309688" y="733596"/>
                    </a:lnTo>
                    <a:lnTo>
                      <a:pt x="1310640" y="718359"/>
                    </a:lnTo>
                    <a:lnTo>
                      <a:pt x="1311275" y="703122"/>
                    </a:lnTo>
                    <a:lnTo>
                      <a:pt x="1311275" y="687886"/>
                    </a:lnTo>
                    <a:lnTo>
                      <a:pt x="1311275" y="672331"/>
                    </a:lnTo>
                    <a:lnTo>
                      <a:pt x="1310640" y="657412"/>
                    </a:lnTo>
                    <a:lnTo>
                      <a:pt x="1309688" y="642176"/>
                    </a:lnTo>
                    <a:lnTo>
                      <a:pt x="1308419" y="626622"/>
                    </a:lnTo>
                    <a:lnTo>
                      <a:pt x="1306832" y="611385"/>
                    </a:lnTo>
                    <a:lnTo>
                      <a:pt x="1304928" y="596466"/>
                    </a:lnTo>
                    <a:lnTo>
                      <a:pt x="1302707" y="580912"/>
                    </a:lnTo>
                    <a:lnTo>
                      <a:pt x="1299533" y="565992"/>
                    </a:lnTo>
                    <a:lnTo>
                      <a:pt x="1296677" y="551073"/>
                    </a:lnTo>
                    <a:lnTo>
                      <a:pt x="1293186" y="536154"/>
                    </a:lnTo>
                    <a:lnTo>
                      <a:pt x="1289061" y="521235"/>
                    </a:lnTo>
                    <a:lnTo>
                      <a:pt x="1284935" y="506633"/>
                    </a:lnTo>
                    <a:lnTo>
                      <a:pt x="1280493" y="492031"/>
                    </a:lnTo>
                    <a:lnTo>
                      <a:pt x="1275415" y="477747"/>
                    </a:lnTo>
                    <a:lnTo>
                      <a:pt x="1270338" y="463145"/>
                    </a:lnTo>
                    <a:lnTo>
                      <a:pt x="1264625" y="448861"/>
                    </a:lnTo>
                    <a:lnTo>
                      <a:pt x="1258913" y="434894"/>
                    </a:lnTo>
                    <a:lnTo>
                      <a:pt x="1252249" y="420927"/>
                    </a:lnTo>
                    <a:lnTo>
                      <a:pt x="1245902" y="407278"/>
                    </a:lnTo>
                    <a:lnTo>
                      <a:pt x="1238603" y="393628"/>
                    </a:lnTo>
                    <a:lnTo>
                      <a:pt x="1231304" y="379979"/>
                    </a:lnTo>
                    <a:lnTo>
                      <a:pt x="1224005" y="366646"/>
                    </a:lnTo>
                    <a:lnTo>
                      <a:pt x="1215754" y="353632"/>
                    </a:lnTo>
                    <a:lnTo>
                      <a:pt x="1207503" y="340935"/>
                    </a:lnTo>
                    <a:lnTo>
                      <a:pt x="1199252" y="328237"/>
                    </a:lnTo>
                    <a:lnTo>
                      <a:pt x="1190366" y="315858"/>
                    </a:lnTo>
                    <a:lnTo>
                      <a:pt x="1181163" y="303795"/>
                    </a:lnTo>
                    <a:lnTo>
                      <a:pt x="1171643" y="291733"/>
                    </a:lnTo>
                    <a:lnTo>
                      <a:pt x="1162123" y="280306"/>
                    </a:lnTo>
                    <a:lnTo>
                      <a:pt x="1151967" y="268561"/>
                    </a:lnTo>
                    <a:lnTo>
                      <a:pt x="1141812" y="257451"/>
                    </a:lnTo>
                    <a:lnTo>
                      <a:pt x="1131023" y="246658"/>
                    </a:lnTo>
                    <a:lnTo>
                      <a:pt x="1120233" y="235865"/>
                    </a:lnTo>
                    <a:lnTo>
                      <a:pt x="1109126" y="225390"/>
                    </a:lnTo>
                    <a:lnTo>
                      <a:pt x="1097701" y="215232"/>
                    </a:lnTo>
                    <a:lnTo>
                      <a:pt x="1086277" y="205709"/>
                    </a:lnTo>
                    <a:lnTo>
                      <a:pt x="1074535" y="196187"/>
                    </a:lnTo>
                    <a:lnTo>
                      <a:pt x="1062476" y="186664"/>
                    </a:lnTo>
                    <a:lnTo>
                      <a:pt x="1050417" y="177776"/>
                    </a:lnTo>
                    <a:lnTo>
                      <a:pt x="1038040" y="168888"/>
                    </a:lnTo>
                    <a:lnTo>
                      <a:pt x="1025664" y="160952"/>
                    </a:lnTo>
                    <a:lnTo>
                      <a:pt x="1012653" y="152699"/>
                    </a:lnTo>
                    <a:lnTo>
                      <a:pt x="999959" y="145080"/>
                    </a:lnTo>
                    <a:lnTo>
                      <a:pt x="986630" y="137779"/>
                    </a:lnTo>
                    <a:lnTo>
                      <a:pt x="973619" y="130479"/>
                    </a:lnTo>
                    <a:lnTo>
                      <a:pt x="959656" y="124130"/>
                    </a:lnTo>
                    <a:lnTo>
                      <a:pt x="946327" y="117464"/>
                    </a:lnTo>
                    <a:lnTo>
                      <a:pt x="932364" y="111750"/>
                    </a:lnTo>
                    <a:lnTo>
                      <a:pt x="918718" y="105719"/>
                    </a:lnTo>
                    <a:lnTo>
                      <a:pt x="904755" y="100640"/>
                    </a:lnTo>
                    <a:lnTo>
                      <a:pt x="890474" y="95561"/>
                    </a:lnTo>
                    <a:lnTo>
                      <a:pt x="876194" y="91117"/>
                    </a:lnTo>
                    <a:lnTo>
                      <a:pt x="861913" y="86673"/>
                    </a:lnTo>
                    <a:lnTo>
                      <a:pt x="847633" y="82864"/>
                    </a:lnTo>
                    <a:lnTo>
                      <a:pt x="833352" y="79690"/>
                    </a:lnTo>
                    <a:lnTo>
                      <a:pt x="818437" y="76516"/>
                    </a:lnTo>
                    <a:lnTo>
                      <a:pt x="803839" y="73659"/>
                    </a:lnTo>
                    <a:lnTo>
                      <a:pt x="789241" y="71437"/>
                    </a:lnTo>
                    <a:lnTo>
                      <a:pt x="774643" y="69215"/>
                    </a:lnTo>
                    <a:lnTo>
                      <a:pt x="759728" y="67627"/>
                    </a:lnTo>
                    <a:lnTo>
                      <a:pt x="745130" y="66675"/>
                    </a:lnTo>
                    <a:lnTo>
                      <a:pt x="730532" y="65723"/>
                    </a:lnTo>
                    <a:lnTo>
                      <a:pt x="715934" y="65405"/>
                    </a:lnTo>
                    <a:lnTo>
                      <a:pt x="701019" y="65088"/>
                    </a:lnTo>
                    <a:close/>
                    <a:moveTo>
                      <a:pt x="679609" y="0"/>
                    </a:moveTo>
                    <a:lnTo>
                      <a:pt x="696766" y="318"/>
                    </a:lnTo>
                    <a:lnTo>
                      <a:pt x="714241" y="953"/>
                    </a:lnTo>
                    <a:lnTo>
                      <a:pt x="731715" y="2223"/>
                    </a:lnTo>
                    <a:lnTo>
                      <a:pt x="748555" y="3493"/>
                    </a:lnTo>
                    <a:lnTo>
                      <a:pt x="766030" y="5399"/>
                    </a:lnTo>
                    <a:lnTo>
                      <a:pt x="782551" y="7939"/>
                    </a:lnTo>
                    <a:lnTo>
                      <a:pt x="799708" y="10797"/>
                    </a:lnTo>
                    <a:lnTo>
                      <a:pt x="816230" y="13973"/>
                    </a:lnTo>
                    <a:lnTo>
                      <a:pt x="833069" y="17784"/>
                    </a:lnTo>
                    <a:lnTo>
                      <a:pt x="849273" y="21594"/>
                    </a:lnTo>
                    <a:lnTo>
                      <a:pt x="865159" y="25723"/>
                    </a:lnTo>
                    <a:lnTo>
                      <a:pt x="881363" y="30804"/>
                    </a:lnTo>
                    <a:lnTo>
                      <a:pt x="897249" y="35885"/>
                    </a:lnTo>
                    <a:lnTo>
                      <a:pt x="912817" y="41601"/>
                    </a:lnTo>
                    <a:lnTo>
                      <a:pt x="928704" y="47317"/>
                    </a:lnTo>
                    <a:lnTo>
                      <a:pt x="943954" y="53668"/>
                    </a:lnTo>
                    <a:lnTo>
                      <a:pt x="958887" y="60019"/>
                    </a:lnTo>
                    <a:lnTo>
                      <a:pt x="974138" y="67323"/>
                    </a:lnTo>
                    <a:lnTo>
                      <a:pt x="988753" y="74310"/>
                    </a:lnTo>
                    <a:lnTo>
                      <a:pt x="1003051" y="82249"/>
                    </a:lnTo>
                    <a:lnTo>
                      <a:pt x="1017348" y="90188"/>
                    </a:lnTo>
                    <a:lnTo>
                      <a:pt x="1031646" y="98444"/>
                    </a:lnTo>
                    <a:lnTo>
                      <a:pt x="1045626" y="107019"/>
                    </a:lnTo>
                    <a:lnTo>
                      <a:pt x="1059288" y="116228"/>
                    </a:lnTo>
                    <a:lnTo>
                      <a:pt x="1072632" y="125437"/>
                    </a:lnTo>
                    <a:lnTo>
                      <a:pt x="1085976" y="135282"/>
                    </a:lnTo>
                    <a:lnTo>
                      <a:pt x="1098685" y="144808"/>
                    </a:lnTo>
                    <a:lnTo>
                      <a:pt x="1111394" y="155288"/>
                    </a:lnTo>
                    <a:lnTo>
                      <a:pt x="1123785" y="165768"/>
                    </a:lnTo>
                    <a:lnTo>
                      <a:pt x="1136177" y="176565"/>
                    </a:lnTo>
                    <a:lnTo>
                      <a:pt x="1147932" y="187679"/>
                    </a:lnTo>
                    <a:lnTo>
                      <a:pt x="1159688" y="199112"/>
                    </a:lnTo>
                    <a:lnTo>
                      <a:pt x="1171126" y="210861"/>
                    </a:lnTo>
                    <a:lnTo>
                      <a:pt x="1182246" y="222611"/>
                    </a:lnTo>
                    <a:lnTo>
                      <a:pt x="1193049" y="234996"/>
                    </a:lnTo>
                    <a:lnTo>
                      <a:pt x="1203534" y="247381"/>
                    </a:lnTo>
                    <a:lnTo>
                      <a:pt x="1214019" y="260084"/>
                    </a:lnTo>
                    <a:lnTo>
                      <a:pt x="1223868" y="272786"/>
                    </a:lnTo>
                    <a:lnTo>
                      <a:pt x="1233717" y="286124"/>
                    </a:lnTo>
                    <a:lnTo>
                      <a:pt x="1242614" y="299779"/>
                    </a:lnTo>
                    <a:lnTo>
                      <a:pt x="1251828" y="313434"/>
                    </a:lnTo>
                    <a:lnTo>
                      <a:pt x="1260406" y="327089"/>
                    </a:lnTo>
                    <a:lnTo>
                      <a:pt x="1268985" y="341380"/>
                    </a:lnTo>
                    <a:lnTo>
                      <a:pt x="1276610" y="355670"/>
                    </a:lnTo>
                    <a:lnTo>
                      <a:pt x="1284553" y="370278"/>
                    </a:lnTo>
                    <a:lnTo>
                      <a:pt x="1291861" y="384886"/>
                    </a:lnTo>
                    <a:lnTo>
                      <a:pt x="1298851" y="399811"/>
                    </a:lnTo>
                    <a:lnTo>
                      <a:pt x="1305523" y="414737"/>
                    </a:lnTo>
                    <a:lnTo>
                      <a:pt x="1311560" y="430297"/>
                    </a:lnTo>
                    <a:lnTo>
                      <a:pt x="1317596" y="445858"/>
                    </a:lnTo>
                    <a:lnTo>
                      <a:pt x="1322998" y="461418"/>
                    </a:lnTo>
                    <a:lnTo>
                      <a:pt x="1328399" y="477614"/>
                    </a:lnTo>
                    <a:lnTo>
                      <a:pt x="1333165" y="493492"/>
                    </a:lnTo>
                    <a:lnTo>
                      <a:pt x="1337295" y="509370"/>
                    </a:lnTo>
                    <a:lnTo>
                      <a:pt x="1341425" y="525883"/>
                    </a:lnTo>
                    <a:lnTo>
                      <a:pt x="1344920" y="542397"/>
                    </a:lnTo>
                    <a:lnTo>
                      <a:pt x="1348098" y="559227"/>
                    </a:lnTo>
                    <a:lnTo>
                      <a:pt x="1351275" y="576058"/>
                    </a:lnTo>
                    <a:lnTo>
                      <a:pt x="1353499" y="592571"/>
                    </a:lnTo>
                    <a:lnTo>
                      <a:pt x="1355405" y="610037"/>
                    </a:lnTo>
                    <a:lnTo>
                      <a:pt x="1356676" y="626868"/>
                    </a:lnTo>
                    <a:lnTo>
                      <a:pt x="1357947" y="644334"/>
                    </a:lnTo>
                    <a:lnTo>
                      <a:pt x="1358582" y="661800"/>
                    </a:lnTo>
                    <a:lnTo>
                      <a:pt x="1358900" y="679266"/>
                    </a:lnTo>
                    <a:lnTo>
                      <a:pt x="1358582" y="691333"/>
                    </a:lnTo>
                    <a:lnTo>
                      <a:pt x="1358265" y="703401"/>
                    </a:lnTo>
                    <a:lnTo>
                      <a:pt x="1357947" y="715151"/>
                    </a:lnTo>
                    <a:lnTo>
                      <a:pt x="1356994" y="726900"/>
                    </a:lnTo>
                    <a:lnTo>
                      <a:pt x="1356358" y="738968"/>
                    </a:lnTo>
                    <a:lnTo>
                      <a:pt x="1355088" y="750718"/>
                    </a:lnTo>
                    <a:lnTo>
                      <a:pt x="1353817" y="762150"/>
                    </a:lnTo>
                    <a:lnTo>
                      <a:pt x="1352546" y="773900"/>
                    </a:lnTo>
                    <a:lnTo>
                      <a:pt x="1350639" y="785332"/>
                    </a:lnTo>
                    <a:lnTo>
                      <a:pt x="1348415" y="796764"/>
                    </a:lnTo>
                    <a:lnTo>
                      <a:pt x="1346509" y="808196"/>
                    </a:lnTo>
                    <a:lnTo>
                      <a:pt x="1344285" y="819629"/>
                    </a:lnTo>
                    <a:lnTo>
                      <a:pt x="1342061" y="831061"/>
                    </a:lnTo>
                    <a:lnTo>
                      <a:pt x="1339201" y="842175"/>
                    </a:lnTo>
                    <a:lnTo>
                      <a:pt x="1336342" y="853290"/>
                    </a:lnTo>
                    <a:lnTo>
                      <a:pt x="1333165" y="864405"/>
                    </a:lnTo>
                    <a:lnTo>
                      <a:pt x="1326810" y="885999"/>
                    </a:lnTo>
                    <a:lnTo>
                      <a:pt x="1319503" y="907593"/>
                    </a:lnTo>
                    <a:lnTo>
                      <a:pt x="1311242" y="928870"/>
                    </a:lnTo>
                    <a:lnTo>
                      <a:pt x="1302981" y="949829"/>
                    </a:lnTo>
                    <a:lnTo>
                      <a:pt x="1293449" y="970471"/>
                    </a:lnTo>
                    <a:lnTo>
                      <a:pt x="1283282" y="990477"/>
                    </a:lnTo>
                    <a:lnTo>
                      <a:pt x="1272797" y="1010484"/>
                    </a:lnTo>
                    <a:lnTo>
                      <a:pt x="1261359" y="1029855"/>
                    </a:lnTo>
                    <a:lnTo>
                      <a:pt x="1261359" y="1030172"/>
                    </a:lnTo>
                    <a:lnTo>
                      <a:pt x="1261042" y="1030490"/>
                    </a:lnTo>
                    <a:lnTo>
                      <a:pt x="1261042" y="1030808"/>
                    </a:lnTo>
                    <a:lnTo>
                      <a:pt x="1260724" y="1031443"/>
                    </a:lnTo>
                    <a:lnTo>
                      <a:pt x="1253099" y="1045098"/>
                    </a:lnTo>
                    <a:lnTo>
                      <a:pt x="1245791" y="1058753"/>
                    </a:lnTo>
                    <a:lnTo>
                      <a:pt x="1237530" y="1071773"/>
                    </a:lnTo>
                    <a:lnTo>
                      <a:pt x="1229269" y="1084476"/>
                    </a:lnTo>
                    <a:lnTo>
                      <a:pt x="1220691" y="1097178"/>
                    </a:lnTo>
                    <a:lnTo>
                      <a:pt x="1212112" y="1109563"/>
                    </a:lnTo>
                    <a:lnTo>
                      <a:pt x="1194002" y="1134333"/>
                    </a:lnTo>
                    <a:lnTo>
                      <a:pt x="1175892" y="1158785"/>
                    </a:lnTo>
                    <a:lnTo>
                      <a:pt x="1157146" y="1183873"/>
                    </a:lnTo>
                    <a:lnTo>
                      <a:pt x="1147932" y="1196575"/>
                    </a:lnTo>
                    <a:lnTo>
                      <a:pt x="1139354" y="1209913"/>
                    </a:lnTo>
                    <a:lnTo>
                      <a:pt x="1130458" y="1223250"/>
                    </a:lnTo>
                    <a:lnTo>
                      <a:pt x="1121561" y="1236906"/>
                    </a:lnTo>
                    <a:lnTo>
                      <a:pt x="1112983" y="1251513"/>
                    </a:lnTo>
                    <a:lnTo>
                      <a:pt x="1105040" y="1266439"/>
                    </a:lnTo>
                    <a:lnTo>
                      <a:pt x="1097097" y="1281682"/>
                    </a:lnTo>
                    <a:lnTo>
                      <a:pt x="1089153" y="1297560"/>
                    </a:lnTo>
                    <a:lnTo>
                      <a:pt x="1082164" y="1314391"/>
                    </a:lnTo>
                    <a:lnTo>
                      <a:pt x="1075174" y="1331857"/>
                    </a:lnTo>
                    <a:lnTo>
                      <a:pt x="1068819" y="1350275"/>
                    </a:lnTo>
                    <a:lnTo>
                      <a:pt x="1062783" y="1369329"/>
                    </a:lnTo>
                    <a:lnTo>
                      <a:pt x="1057699" y="1389336"/>
                    </a:lnTo>
                    <a:lnTo>
                      <a:pt x="1054839" y="1399815"/>
                    </a:lnTo>
                    <a:lnTo>
                      <a:pt x="1052615" y="1410295"/>
                    </a:lnTo>
                    <a:lnTo>
                      <a:pt x="1050391" y="1421092"/>
                    </a:lnTo>
                    <a:lnTo>
                      <a:pt x="1048485" y="1432524"/>
                    </a:lnTo>
                    <a:lnTo>
                      <a:pt x="1046579" y="1443956"/>
                    </a:lnTo>
                    <a:lnTo>
                      <a:pt x="1044672" y="1455706"/>
                    </a:lnTo>
                    <a:lnTo>
                      <a:pt x="1042766" y="1467456"/>
                    </a:lnTo>
                    <a:lnTo>
                      <a:pt x="1041495" y="1479841"/>
                    </a:lnTo>
                    <a:lnTo>
                      <a:pt x="1040224" y="1492543"/>
                    </a:lnTo>
                    <a:lnTo>
                      <a:pt x="1039271" y="1505246"/>
                    </a:lnTo>
                    <a:lnTo>
                      <a:pt x="1038636" y="1518583"/>
                    </a:lnTo>
                    <a:lnTo>
                      <a:pt x="1037682" y="1531921"/>
                    </a:lnTo>
                    <a:lnTo>
                      <a:pt x="1037365" y="1546211"/>
                    </a:lnTo>
                    <a:lnTo>
                      <a:pt x="1037047" y="1560184"/>
                    </a:lnTo>
                    <a:lnTo>
                      <a:pt x="1036729" y="1565583"/>
                    </a:lnTo>
                    <a:lnTo>
                      <a:pt x="1035776" y="1571299"/>
                    </a:lnTo>
                    <a:lnTo>
                      <a:pt x="1034505" y="1576697"/>
                    </a:lnTo>
                    <a:lnTo>
                      <a:pt x="1032599" y="1582096"/>
                    </a:lnTo>
                    <a:lnTo>
                      <a:pt x="1030057" y="1586542"/>
                    </a:lnTo>
                    <a:lnTo>
                      <a:pt x="1027198" y="1591305"/>
                    </a:lnTo>
                    <a:lnTo>
                      <a:pt x="1024020" y="1595751"/>
                    </a:lnTo>
                    <a:lnTo>
                      <a:pt x="1020208" y="1599562"/>
                    </a:lnTo>
                    <a:lnTo>
                      <a:pt x="1016395" y="1603055"/>
                    </a:lnTo>
                    <a:lnTo>
                      <a:pt x="1012265" y="1606548"/>
                    </a:lnTo>
                    <a:lnTo>
                      <a:pt x="1007499" y="1609089"/>
                    </a:lnTo>
                    <a:lnTo>
                      <a:pt x="1002733" y="1611629"/>
                    </a:lnTo>
                    <a:lnTo>
                      <a:pt x="997649" y="1613217"/>
                    </a:lnTo>
                    <a:lnTo>
                      <a:pt x="992248" y="1614805"/>
                    </a:lnTo>
                    <a:lnTo>
                      <a:pt x="986847" y="1615758"/>
                    </a:lnTo>
                    <a:lnTo>
                      <a:pt x="980810" y="1616075"/>
                    </a:lnTo>
                    <a:lnTo>
                      <a:pt x="679609" y="1616075"/>
                    </a:lnTo>
                    <a:lnTo>
                      <a:pt x="377772" y="1616075"/>
                    </a:lnTo>
                    <a:lnTo>
                      <a:pt x="371736" y="1615758"/>
                    </a:lnTo>
                    <a:lnTo>
                      <a:pt x="366334" y="1614805"/>
                    </a:lnTo>
                    <a:lnTo>
                      <a:pt x="360933" y="1613217"/>
                    </a:lnTo>
                    <a:lnTo>
                      <a:pt x="355850" y="1611629"/>
                    </a:lnTo>
                    <a:lnTo>
                      <a:pt x="351084" y="1609089"/>
                    </a:lnTo>
                    <a:lnTo>
                      <a:pt x="346318" y="1606548"/>
                    </a:lnTo>
                    <a:lnTo>
                      <a:pt x="342187" y="1603055"/>
                    </a:lnTo>
                    <a:lnTo>
                      <a:pt x="338057" y="1599562"/>
                    </a:lnTo>
                    <a:lnTo>
                      <a:pt x="334562" y="1595751"/>
                    </a:lnTo>
                    <a:lnTo>
                      <a:pt x="331385" y="1591305"/>
                    </a:lnTo>
                    <a:lnTo>
                      <a:pt x="328525" y="1586859"/>
                    </a:lnTo>
                    <a:lnTo>
                      <a:pt x="325984" y="1582096"/>
                    </a:lnTo>
                    <a:lnTo>
                      <a:pt x="324077" y="1576697"/>
                    </a:lnTo>
                    <a:lnTo>
                      <a:pt x="322806" y="1571616"/>
                    </a:lnTo>
                    <a:lnTo>
                      <a:pt x="321853" y="1565900"/>
                    </a:lnTo>
                    <a:lnTo>
                      <a:pt x="321535" y="1560184"/>
                    </a:lnTo>
                    <a:lnTo>
                      <a:pt x="321218" y="1546211"/>
                    </a:lnTo>
                    <a:lnTo>
                      <a:pt x="320900" y="1531921"/>
                    </a:lnTo>
                    <a:lnTo>
                      <a:pt x="320265" y="1518583"/>
                    </a:lnTo>
                    <a:lnTo>
                      <a:pt x="319311" y="1505246"/>
                    </a:lnTo>
                    <a:lnTo>
                      <a:pt x="318358" y="1492543"/>
                    </a:lnTo>
                    <a:lnTo>
                      <a:pt x="317087" y="1479841"/>
                    </a:lnTo>
                    <a:lnTo>
                      <a:pt x="315816" y="1467456"/>
                    </a:lnTo>
                    <a:lnTo>
                      <a:pt x="313910" y="1455706"/>
                    </a:lnTo>
                    <a:lnTo>
                      <a:pt x="312004" y="1443956"/>
                    </a:lnTo>
                    <a:lnTo>
                      <a:pt x="310415" y="1432524"/>
                    </a:lnTo>
                    <a:lnTo>
                      <a:pt x="308191" y="1421409"/>
                    </a:lnTo>
                    <a:lnTo>
                      <a:pt x="305967" y="1410295"/>
                    </a:lnTo>
                    <a:lnTo>
                      <a:pt x="303743" y="1399815"/>
                    </a:lnTo>
                    <a:lnTo>
                      <a:pt x="301201" y="1389336"/>
                    </a:lnTo>
                    <a:lnTo>
                      <a:pt x="295800" y="1369329"/>
                    </a:lnTo>
                    <a:lnTo>
                      <a:pt x="289763" y="1350275"/>
                    </a:lnTo>
                    <a:lnTo>
                      <a:pt x="283409" y="1331857"/>
                    </a:lnTo>
                    <a:lnTo>
                      <a:pt x="276419" y="1314391"/>
                    </a:lnTo>
                    <a:lnTo>
                      <a:pt x="269429" y="1297560"/>
                    </a:lnTo>
                    <a:lnTo>
                      <a:pt x="261804" y="1281682"/>
                    </a:lnTo>
                    <a:lnTo>
                      <a:pt x="253543" y="1266439"/>
                    </a:lnTo>
                    <a:lnTo>
                      <a:pt x="245600" y="1251513"/>
                    </a:lnTo>
                    <a:lnTo>
                      <a:pt x="237021" y="1236906"/>
                    </a:lnTo>
                    <a:lnTo>
                      <a:pt x="228125" y="1223250"/>
                    </a:lnTo>
                    <a:lnTo>
                      <a:pt x="219229" y="1209913"/>
                    </a:lnTo>
                    <a:lnTo>
                      <a:pt x="210650" y="1196575"/>
                    </a:lnTo>
                    <a:lnTo>
                      <a:pt x="201436" y="1183873"/>
                    </a:lnTo>
                    <a:lnTo>
                      <a:pt x="183008" y="1158785"/>
                    </a:lnTo>
                    <a:lnTo>
                      <a:pt x="164580" y="1134333"/>
                    </a:lnTo>
                    <a:lnTo>
                      <a:pt x="146470" y="1109563"/>
                    </a:lnTo>
                    <a:lnTo>
                      <a:pt x="137892" y="1097178"/>
                    </a:lnTo>
                    <a:lnTo>
                      <a:pt x="129313" y="1084476"/>
                    </a:lnTo>
                    <a:lnTo>
                      <a:pt x="121052" y="1071773"/>
                    </a:lnTo>
                    <a:lnTo>
                      <a:pt x="112792" y="1058753"/>
                    </a:lnTo>
                    <a:lnTo>
                      <a:pt x="105484" y="1045098"/>
                    </a:lnTo>
                    <a:lnTo>
                      <a:pt x="97859" y="1031443"/>
                    </a:lnTo>
                    <a:lnTo>
                      <a:pt x="97541" y="1030808"/>
                    </a:lnTo>
                    <a:lnTo>
                      <a:pt x="97223" y="1030490"/>
                    </a:lnTo>
                    <a:lnTo>
                      <a:pt x="97541" y="1030490"/>
                    </a:lnTo>
                    <a:lnTo>
                      <a:pt x="97541" y="1030172"/>
                    </a:lnTo>
                    <a:lnTo>
                      <a:pt x="97223" y="1029855"/>
                    </a:lnTo>
                    <a:lnTo>
                      <a:pt x="85785" y="1010484"/>
                    </a:lnTo>
                    <a:lnTo>
                      <a:pt x="75300" y="990477"/>
                    </a:lnTo>
                    <a:lnTo>
                      <a:pt x="65133" y="970471"/>
                    </a:lnTo>
                    <a:lnTo>
                      <a:pt x="55602" y="949829"/>
                    </a:lnTo>
                    <a:lnTo>
                      <a:pt x="47341" y="928870"/>
                    </a:lnTo>
                    <a:lnTo>
                      <a:pt x="39080" y="907593"/>
                    </a:lnTo>
                    <a:lnTo>
                      <a:pt x="31772" y="885999"/>
                    </a:lnTo>
                    <a:lnTo>
                      <a:pt x="25418" y="864405"/>
                    </a:lnTo>
                    <a:lnTo>
                      <a:pt x="22241" y="853290"/>
                    </a:lnTo>
                    <a:lnTo>
                      <a:pt x="19381" y="842175"/>
                    </a:lnTo>
                    <a:lnTo>
                      <a:pt x="16839" y="831061"/>
                    </a:lnTo>
                    <a:lnTo>
                      <a:pt x="14298" y="819629"/>
                    </a:lnTo>
                    <a:lnTo>
                      <a:pt x="12073" y="808196"/>
                    </a:lnTo>
                    <a:lnTo>
                      <a:pt x="10167" y="796764"/>
                    </a:lnTo>
                    <a:lnTo>
                      <a:pt x="7943" y="785332"/>
                    </a:lnTo>
                    <a:lnTo>
                      <a:pt x="6354" y="773900"/>
                    </a:lnTo>
                    <a:lnTo>
                      <a:pt x="4766" y="762150"/>
                    </a:lnTo>
                    <a:lnTo>
                      <a:pt x="3495" y="750718"/>
                    </a:lnTo>
                    <a:lnTo>
                      <a:pt x="2224" y="738968"/>
                    </a:lnTo>
                    <a:lnTo>
                      <a:pt x="1589" y="726900"/>
                    </a:lnTo>
                    <a:lnTo>
                      <a:pt x="635" y="715151"/>
                    </a:lnTo>
                    <a:lnTo>
                      <a:pt x="318" y="703401"/>
                    </a:lnTo>
                    <a:lnTo>
                      <a:pt x="0" y="691333"/>
                    </a:lnTo>
                    <a:lnTo>
                      <a:pt x="0" y="679266"/>
                    </a:lnTo>
                    <a:lnTo>
                      <a:pt x="0" y="661800"/>
                    </a:lnTo>
                    <a:lnTo>
                      <a:pt x="635" y="644334"/>
                    </a:lnTo>
                    <a:lnTo>
                      <a:pt x="1906" y="626868"/>
                    </a:lnTo>
                    <a:lnTo>
                      <a:pt x="3177" y="610037"/>
                    </a:lnTo>
                    <a:lnTo>
                      <a:pt x="5084" y="592571"/>
                    </a:lnTo>
                    <a:lnTo>
                      <a:pt x="7625" y="576058"/>
                    </a:lnTo>
                    <a:lnTo>
                      <a:pt x="10485" y="559227"/>
                    </a:lnTo>
                    <a:lnTo>
                      <a:pt x="13662" y="542397"/>
                    </a:lnTo>
                    <a:lnTo>
                      <a:pt x="17157" y="525883"/>
                    </a:lnTo>
                    <a:lnTo>
                      <a:pt x="21287" y="509370"/>
                    </a:lnTo>
                    <a:lnTo>
                      <a:pt x="25736" y="493492"/>
                    </a:lnTo>
                    <a:lnTo>
                      <a:pt x="30184" y="477614"/>
                    </a:lnTo>
                    <a:lnTo>
                      <a:pt x="35585" y="461418"/>
                    </a:lnTo>
                    <a:lnTo>
                      <a:pt x="40986" y="445858"/>
                    </a:lnTo>
                    <a:lnTo>
                      <a:pt x="47023" y="430297"/>
                    </a:lnTo>
                    <a:lnTo>
                      <a:pt x="53060" y="414737"/>
                    </a:lnTo>
                    <a:lnTo>
                      <a:pt x="59732" y="399811"/>
                    </a:lnTo>
                    <a:lnTo>
                      <a:pt x="66722" y="384886"/>
                    </a:lnTo>
                    <a:lnTo>
                      <a:pt x="74029" y="370278"/>
                    </a:lnTo>
                    <a:lnTo>
                      <a:pt x="81973" y="355670"/>
                    </a:lnTo>
                    <a:lnTo>
                      <a:pt x="89598" y="341380"/>
                    </a:lnTo>
                    <a:lnTo>
                      <a:pt x="98176" y="327089"/>
                    </a:lnTo>
                    <a:lnTo>
                      <a:pt x="106755" y="313434"/>
                    </a:lnTo>
                    <a:lnTo>
                      <a:pt x="115969" y="299779"/>
                    </a:lnTo>
                    <a:lnTo>
                      <a:pt x="124865" y="286124"/>
                    </a:lnTo>
                    <a:lnTo>
                      <a:pt x="134714" y="272786"/>
                    </a:lnTo>
                    <a:lnTo>
                      <a:pt x="144564" y="260084"/>
                    </a:lnTo>
                    <a:lnTo>
                      <a:pt x="155049" y="247381"/>
                    </a:lnTo>
                    <a:lnTo>
                      <a:pt x="165534" y="234996"/>
                    </a:lnTo>
                    <a:lnTo>
                      <a:pt x="176336" y="222611"/>
                    </a:lnTo>
                    <a:lnTo>
                      <a:pt x="187456" y="210861"/>
                    </a:lnTo>
                    <a:lnTo>
                      <a:pt x="198894" y="199112"/>
                    </a:lnTo>
                    <a:lnTo>
                      <a:pt x="210650" y="187679"/>
                    </a:lnTo>
                    <a:lnTo>
                      <a:pt x="222406" y="176565"/>
                    </a:lnTo>
                    <a:lnTo>
                      <a:pt x="234797" y="165768"/>
                    </a:lnTo>
                    <a:lnTo>
                      <a:pt x="247188" y="155288"/>
                    </a:lnTo>
                    <a:lnTo>
                      <a:pt x="259897" y="144808"/>
                    </a:lnTo>
                    <a:lnTo>
                      <a:pt x="272606" y="135282"/>
                    </a:lnTo>
                    <a:lnTo>
                      <a:pt x="285951" y="125437"/>
                    </a:lnTo>
                    <a:lnTo>
                      <a:pt x="299295" y="116228"/>
                    </a:lnTo>
                    <a:lnTo>
                      <a:pt x="312957" y="107019"/>
                    </a:lnTo>
                    <a:lnTo>
                      <a:pt x="326937" y="98444"/>
                    </a:lnTo>
                    <a:lnTo>
                      <a:pt x="341234" y="90188"/>
                    </a:lnTo>
                    <a:lnTo>
                      <a:pt x="355532" y="82249"/>
                    </a:lnTo>
                    <a:lnTo>
                      <a:pt x="369829" y="74310"/>
                    </a:lnTo>
                    <a:lnTo>
                      <a:pt x="384445" y="67323"/>
                    </a:lnTo>
                    <a:lnTo>
                      <a:pt x="399695" y="60019"/>
                    </a:lnTo>
                    <a:lnTo>
                      <a:pt x="414946" y="53668"/>
                    </a:lnTo>
                    <a:lnTo>
                      <a:pt x="430197" y="47317"/>
                    </a:lnTo>
                    <a:lnTo>
                      <a:pt x="445765" y="41601"/>
                    </a:lnTo>
                    <a:lnTo>
                      <a:pt x="461333" y="35885"/>
                    </a:lnTo>
                    <a:lnTo>
                      <a:pt x="477220" y="30804"/>
                    </a:lnTo>
                    <a:lnTo>
                      <a:pt x="493423" y="25723"/>
                    </a:lnTo>
                    <a:lnTo>
                      <a:pt x="509310" y="21594"/>
                    </a:lnTo>
                    <a:lnTo>
                      <a:pt x="525831" y="17784"/>
                    </a:lnTo>
                    <a:lnTo>
                      <a:pt x="542353" y="13973"/>
                    </a:lnTo>
                    <a:lnTo>
                      <a:pt x="558874" y="10797"/>
                    </a:lnTo>
                    <a:lnTo>
                      <a:pt x="576031" y="7939"/>
                    </a:lnTo>
                    <a:lnTo>
                      <a:pt x="592871" y="5399"/>
                    </a:lnTo>
                    <a:lnTo>
                      <a:pt x="610028" y="3493"/>
                    </a:lnTo>
                    <a:lnTo>
                      <a:pt x="626867" y="2223"/>
                    </a:lnTo>
                    <a:lnTo>
                      <a:pt x="644342" y="953"/>
                    </a:lnTo>
                    <a:lnTo>
                      <a:pt x="661816" y="318"/>
                    </a:lnTo>
                    <a:lnTo>
                      <a:pt x="679609" y="0"/>
                    </a:lnTo>
                    <a:close/>
                  </a:path>
                </a:pathLst>
              </a:custGeom>
              <a:solidFill>
                <a:srgbClr val="FEE071"/>
              </a:solidFill>
              <a:ln>
                <a:noFill/>
              </a:ln>
              <a:extLst>
                <a:ext uri="{91240B29-F687-4F45-9708-019B960494DF}">
                  <a14:hiddenLine xmlns:a14="http://schemas.microsoft.com/office/drawing/2010/main" w="9525">
                    <a:solidFill>
                      <a:srgbClr val="000000"/>
                    </a:solidFill>
                    <a:round/>
                  </a14:hiddenLine>
                </a:ext>
              </a:extLst>
            </p:spPr>
            <p:txBody>
              <a:bodyPr bIns="720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a:defRPr/>
                </a:pPr>
                <a:endParaRPr lang="zh-CN" altLang="en-US" sz="2000" dirty="0">
                  <a:solidFill>
                    <a:srgbClr val="FFFFFF"/>
                  </a:solidFill>
                </a:endParaRPr>
              </a:p>
            </p:txBody>
          </p:sp>
          <p:grpSp>
            <p:nvGrpSpPr>
              <p:cNvPr id="155" name="组合 154"/>
              <p:cNvGrpSpPr/>
              <p:nvPr/>
            </p:nvGrpSpPr>
            <p:grpSpPr>
              <a:xfrm>
                <a:off x="1027567" y="2707043"/>
                <a:ext cx="1756229" cy="2747924"/>
                <a:chOff x="1027567" y="2707043"/>
                <a:chExt cx="1756229" cy="2747924"/>
              </a:xfrm>
            </p:grpSpPr>
            <p:cxnSp>
              <p:nvCxnSpPr>
                <p:cNvPr id="156" name="直接连接符 155"/>
                <p:cNvCxnSpPr/>
                <p:nvPr/>
              </p:nvCxnSpPr>
              <p:spPr>
                <a:xfrm>
                  <a:off x="1027567" y="2707043"/>
                  <a:ext cx="0" cy="1978622"/>
                </a:xfrm>
                <a:prstGeom prst="line">
                  <a:avLst/>
                </a:prstGeom>
                <a:ln>
                  <a:solidFill>
                    <a:srgbClr val="2B303C"/>
                  </a:soli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flipH="1">
                  <a:off x="1027567" y="4685665"/>
                  <a:ext cx="1744662" cy="0"/>
                </a:xfrm>
                <a:prstGeom prst="line">
                  <a:avLst/>
                </a:prstGeom>
                <a:ln>
                  <a:solidFill>
                    <a:srgbClr val="2B303C"/>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2783796" y="4685665"/>
                  <a:ext cx="0" cy="769302"/>
                </a:xfrm>
                <a:prstGeom prst="line">
                  <a:avLst/>
                </a:prstGeom>
                <a:ln>
                  <a:solidFill>
                    <a:srgbClr val="2B303C"/>
                  </a:solidFill>
                </a:ln>
              </p:spPr>
              <p:style>
                <a:lnRef idx="1">
                  <a:schemeClr val="accent1"/>
                </a:lnRef>
                <a:fillRef idx="0">
                  <a:schemeClr val="accent1"/>
                </a:fillRef>
                <a:effectRef idx="0">
                  <a:schemeClr val="accent1"/>
                </a:effectRef>
                <a:fontRef idx="minor">
                  <a:schemeClr val="tx1"/>
                </a:fontRef>
              </p:style>
            </p:cxnSp>
          </p:grpSp>
        </p:grpSp>
        <p:grpSp>
          <p:nvGrpSpPr>
            <p:cNvPr id="151" name="组合 150"/>
            <p:cNvGrpSpPr/>
            <p:nvPr/>
          </p:nvGrpSpPr>
          <p:grpSpPr>
            <a:xfrm>
              <a:off x="2499360" y="5422900"/>
              <a:ext cx="570230" cy="1102995"/>
              <a:chOff x="3936" y="8540"/>
              <a:chExt cx="898" cy="1737"/>
            </a:xfrm>
            <a:solidFill>
              <a:srgbClr val="FEE071"/>
            </a:solidFill>
          </p:grpSpPr>
          <p:sp>
            <p:nvSpPr>
              <p:cNvPr id="152" name="插头"/>
              <p:cNvSpPr/>
              <p:nvPr/>
            </p:nvSpPr>
            <p:spPr bwMode="auto">
              <a:xfrm rot="5400000">
                <a:off x="3542" y="8985"/>
                <a:ext cx="1687" cy="898"/>
              </a:xfrm>
              <a:custGeom>
                <a:avLst/>
                <a:gdLst>
                  <a:gd name="T0" fmla="*/ 1800397 w 4087"/>
                  <a:gd name="T1" fmla="*/ 516163 h 2112"/>
                  <a:gd name="T2" fmla="*/ 1800397 w 4087"/>
                  <a:gd name="T3" fmla="*/ 414781 h 2112"/>
                  <a:gd name="T4" fmla="*/ 1267370 w 4087"/>
                  <a:gd name="T5" fmla="*/ 414781 h 2112"/>
                  <a:gd name="T6" fmla="*/ 1267370 w 4087"/>
                  <a:gd name="T7" fmla="*/ 250368 h 2112"/>
                  <a:gd name="T8" fmla="*/ 1658550 w 4087"/>
                  <a:gd name="T9" fmla="*/ 250368 h 2112"/>
                  <a:gd name="T10" fmla="*/ 1658550 w 4087"/>
                  <a:gd name="T11" fmla="*/ 148986 h 2112"/>
                  <a:gd name="T12" fmla="*/ 1267370 w 4087"/>
                  <a:gd name="T13" fmla="*/ 148986 h 2112"/>
                  <a:gd name="T14" fmla="*/ 1267370 w 4087"/>
                  <a:gd name="T15" fmla="*/ 0 h 2112"/>
                  <a:gd name="T16" fmla="*/ 733022 w 4087"/>
                  <a:gd name="T17" fmla="*/ 0 h 2112"/>
                  <a:gd name="T18" fmla="*/ 270919 w 4087"/>
                  <a:gd name="T19" fmla="*/ 414781 h 2112"/>
                  <a:gd name="T20" fmla="*/ 0 w 4087"/>
                  <a:gd name="T21" fmla="*/ 414781 h 2112"/>
                  <a:gd name="T22" fmla="*/ 0 w 4087"/>
                  <a:gd name="T23" fmla="*/ 516163 h 2112"/>
                  <a:gd name="T24" fmla="*/ 270919 w 4087"/>
                  <a:gd name="T25" fmla="*/ 516163 h 2112"/>
                  <a:gd name="T26" fmla="*/ 733022 w 4087"/>
                  <a:gd name="T27" fmla="*/ 930944 h 2112"/>
                  <a:gd name="T28" fmla="*/ 1267370 w 4087"/>
                  <a:gd name="T29" fmla="*/ 930944 h 2112"/>
                  <a:gd name="T30" fmla="*/ 1267370 w 4087"/>
                  <a:gd name="T31" fmla="*/ 783280 h 2112"/>
                  <a:gd name="T32" fmla="*/ 1658550 w 4087"/>
                  <a:gd name="T33" fmla="*/ 783280 h 2112"/>
                  <a:gd name="T34" fmla="*/ 1658550 w 4087"/>
                  <a:gd name="T35" fmla="*/ 681899 h 2112"/>
                  <a:gd name="T36" fmla="*/ 1267370 w 4087"/>
                  <a:gd name="T37" fmla="*/ 681899 h 2112"/>
                  <a:gd name="T38" fmla="*/ 1267370 w 4087"/>
                  <a:gd name="T39" fmla="*/ 516163 h 2112"/>
                  <a:gd name="T40" fmla="*/ 1800397 w 4087"/>
                  <a:gd name="T41" fmla="*/ 516163 h 2112"/>
                  <a:gd name="T42" fmla="*/ 369154 w 4087"/>
                  <a:gd name="T43" fmla="*/ 465472 h 2112"/>
                  <a:gd name="T44" fmla="*/ 733022 w 4087"/>
                  <a:gd name="T45" fmla="*/ 101822 h 2112"/>
                  <a:gd name="T46" fmla="*/ 1166051 w 4087"/>
                  <a:gd name="T47" fmla="*/ 101822 h 2112"/>
                  <a:gd name="T48" fmla="*/ 1166051 w 4087"/>
                  <a:gd name="T49" fmla="*/ 829122 h 2112"/>
                  <a:gd name="T50" fmla="*/ 733022 w 4087"/>
                  <a:gd name="T51" fmla="*/ 829122 h 2112"/>
                  <a:gd name="T52" fmla="*/ 369154 w 4087"/>
                  <a:gd name="T53" fmla="*/ 465472 h 211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087" h="2112">
                    <a:moveTo>
                      <a:pt x="4087" y="1171"/>
                    </a:moveTo>
                    <a:cubicBezTo>
                      <a:pt x="4087" y="941"/>
                      <a:pt x="4087" y="941"/>
                      <a:pt x="4087" y="941"/>
                    </a:cubicBezTo>
                    <a:cubicBezTo>
                      <a:pt x="2877" y="941"/>
                      <a:pt x="2877" y="941"/>
                      <a:pt x="2877" y="941"/>
                    </a:cubicBezTo>
                    <a:cubicBezTo>
                      <a:pt x="2877" y="568"/>
                      <a:pt x="2877" y="568"/>
                      <a:pt x="2877" y="568"/>
                    </a:cubicBezTo>
                    <a:cubicBezTo>
                      <a:pt x="3765" y="568"/>
                      <a:pt x="3765" y="568"/>
                      <a:pt x="3765" y="568"/>
                    </a:cubicBezTo>
                    <a:cubicBezTo>
                      <a:pt x="3765" y="338"/>
                      <a:pt x="3765" y="338"/>
                      <a:pt x="3765" y="338"/>
                    </a:cubicBezTo>
                    <a:cubicBezTo>
                      <a:pt x="2877" y="338"/>
                      <a:pt x="2877" y="338"/>
                      <a:pt x="2877" y="338"/>
                    </a:cubicBezTo>
                    <a:cubicBezTo>
                      <a:pt x="2877" y="0"/>
                      <a:pt x="2877" y="0"/>
                      <a:pt x="2877" y="0"/>
                    </a:cubicBezTo>
                    <a:cubicBezTo>
                      <a:pt x="1664" y="0"/>
                      <a:pt x="1664" y="0"/>
                      <a:pt x="1664" y="0"/>
                    </a:cubicBezTo>
                    <a:cubicBezTo>
                      <a:pt x="1121" y="0"/>
                      <a:pt x="672" y="413"/>
                      <a:pt x="615" y="941"/>
                    </a:cubicBezTo>
                    <a:cubicBezTo>
                      <a:pt x="0" y="941"/>
                      <a:pt x="0" y="941"/>
                      <a:pt x="0" y="941"/>
                    </a:cubicBezTo>
                    <a:cubicBezTo>
                      <a:pt x="0" y="1171"/>
                      <a:pt x="0" y="1171"/>
                      <a:pt x="0" y="1171"/>
                    </a:cubicBezTo>
                    <a:cubicBezTo>
                      <a:pt x="615" y="1171"/>
                      <a:pt x="615" y="1171"/>
                      <a:pt x="615" y="1171"/>
                    </a:cubicBezTo>
                    <a:cubicBezTo>
                      <a:pt x="672" y="1699"/>
                      <a:pt x="1121" y="2112"/>
                      <a:pt x="1664" y="2112"/>
                    </a:cubicBezTo>
                    <a:cubicBezTo>
                      <a:pt x="2877" y="2112"/>
                      <a:pt x="2877" y="2112"/>
                      <a:pt x="2877" y="2112"/>
                    </a:cubicBezTo>
                    <a:cubicBezTo>
                      <a:pt x="2877" y="1777"/>
                      <a:pt x="2877" y="1777"/>
                      <a:pt x="2877" y="1777"/>
                    </a:cubicBezTo>
                    <a:cubicBezTo>
                      <a:pt x="3765" y="1777"/>
                      <a:pt x="3765" y="1777"/>
                      <a:pt x="3765" y="1777"/>
                    </a:cubicBezTo>
                    <a:cubicBezTo>
                      <a:pt x="3765" y="1547"/>
                      <a:pt x="3765" y="1547"/>
                      <a:pt x="3765" y="1547"/>
                    </a:cubicBezTo>
                    <a:cubicBezTo>
                      <a:pt x="2877" y="1547"/>
                      <a:pt x="2877" y="1547"/>
                      <a:pt x="2877" y="1547"/>
                    </a:cubicBezTo>
                    <a:cubicBezTo>
                      <a:pt x="2877" y="1171"/>
                      <a:pt x="2877" y="1171"/>
                      <a:pt x="2877" y="1171"/>
                    </a:cubicBezTo>
                    <a:cubicBezTo>
                      <a:pt x="4087" y="1171"/>
                      <a:pt x="4087" y="1171"/>
                      <a:pt x="4087" y="1171"/>
                    </a:cubicBezTo>
                    <a:close/>
                    <a:moveTo>
                      <a:pt x="838" y="1056"/>
                    </a:moveTo>
                    <a:cubicBezTo>
                      <a:pt x="838" y="601"/>
                      <a:pt x="1209" y="231"/>
                      <a:pt x="1664" y="231"/>
                    </a:cubicBezTo>
                    <a:cubicBezTo>
                      <a:pt x="2647" y="231"/>
                      <a:pt x="2647" y="231"/>
                      <a:pt x="2647" y="231"/>
                    </a:cubicBezTo>
                    <a:cubicBezTo>
                      <a:pt x="2647" y="1881"/>
                      <a:pt x="2647" y="1881"/>
                      <a:pt x="2647" y="1881"/>
                    </a:cubicBezTo>
                    <a:cubicBezTo>
                      <a:pt x="1664" y="1881"/>
                      <a:pt x="1664" y="1881"/>
                      <a:pt x="1664" y="1881"/>
                    </a:cubicBezTo>
                    <a:cubicBezTo>
                      <a:pt x="1209" y="1881"/>
                      <a:pt x="838" y="1511"/>
                      <a:pt x="838" y="10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solidFill>
                    <a:schemeClr val="tx1">
                      <a:lumMod val="50000"/>
                      <a:lumOff val="50000"/>
                    </a:schemeClr>
                  </a:solidFill>
                </a:endParaRPr>
              </a:p>
            </p:txBody>
          </p:sp>
          <p:sp>
            <p:nvSpPr>
              <p:cNvPr id="153" name="矩形 152"/>
              <p:cNvSpPr/>
              <p:nvPr/>
            </p:nvSpPr>
            <p:spPr>
              <a:xfrm>
                <a:off x="4200" y="8540"/>
                <a:ext cx="360" cy="1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grpSp>
      <p:grpSp>
        <p:nvGrpSpPr>
          <p:cNvPr id="159" name="组合 158"/>
          <p:cNvGrpSpPr/>
          <p:nvPr/>
        </p:nvGrpSpPr>
        <p:grpSpPr>
          <a:xfrm>
            <a:off x="8882141" y="1249381"/>
            <a:ext cx="2501342" cy="5201882"/>
            <a:chOff x="568248" y="1324013"/>
            <a:chExt cx="2501342" cy="5201882"/>
          </a:xfrm>
          <a:solidFill>
            <a:srgbClr val="68B7E1"/>
          </a:solidFill>
        </p:grpSpPr>
        <p:grpSp>
          <p:nvGrpSpPr>
            <p:cNvPr id="160" name="组合 159"/>
            <p:cNvGrpSpPr/>
            <p:nvPr/>
          </p:nvGrpSpPr>
          <p:grpSpPr>
            <a:xfrm>
              <a:off x="568248" y="1324013"/>
              <a:ext cx="2215548" cy="4130954"/>
              <a:chOff x="568248" y="1324013"/>
              <a:chExt cx="2215548" cy="4130954"/>
            </a:xfrm>
            <a:grpFill/>
          </p:grpSpPr>
          <p:sp>
            <p:nvSpPr>
              <p:cNvPr id="164" name="灯泡"/>
              <p:cNvSpPr/>
              <p:nvPr/>
            </p:nvSpPr>
            <p:spPr bwMode="auto">
              <a:xfrm>
                <a:off x="568248" y="1324013"/>
                <a:ext cx="937529" cy="1383030"/>
              </a:xfrm>
              <a:custGeom>
                <a:avLst/>
                <a:gdLst>
                  <a:gd name="T0" fmla="*/ 839696 w 1358900"/>
                  <a:gd name="T1" fmla="*/ 2086152 h 2151063"/>
                  <a:gd name="T2" fmla="*/ 752405 w 1358900"/>
                  <a:gd name="T3" fmla="*/ 2140511 h 2151063"/>
                  <a:gd name="T4" fmla="*/ 632619 w 1358900"/>
                  <a:gd name="T5" fmla="*/ 2146906 h 2151063"/>
                  <a:gd name="T6" fmla="*/ 534815 w 1358900"/>
                  <a:gd name="T7" fmla="*/ 2102140 h 2151063"/>
                  <a:gd name="T8" fmla="*/ 492444 w 1358900"/>
                  <a:gd name="T9" fmla="*/ 2023160 h 2151063"/>
                  <a:gd name="T10" fmla="*/ 978873 w 1358900"/>
                  <a:gd name="T11" fmla="*/ 1877587 h 2151063"/>
                  <a:gd name="T12" fmla="*/ 975704 w 1358900"/>
                  <a:gd name="T13" fmla="*/ 1949593 h 2151063"/>
                  <a:gd name="T14" fmla="*/ 411711 w 1358900"/>
                  <a:gd name="T15" fmla="*/ 1968795 h 2151063"/>
                  <a:gd name="T16" fmla="*/ 369887 w 1358900"/>
                  <a:gd name="T17" fmla="*/ 1911190 h 2151063"/>
                  <a:gd name="T18" fmla="*/ 411711 w 1358900"/>
                  <a:gd name="T19" fmla="*/ 1853585 h 2151063"/>
                  <a:gd name="T20" fmla="*/ 971585 w 1358900"/>
                  <a:gd name="T21" fmla="*/ 1709923 h 2151063"/>
                  <a:gd name="T22" fmla="*/ 981725 w 1358900"/>
                  <a:gd name="T23" fmla="*/ 1781479 h 2151063"/>
                  <a:gd name="T24" fmla="*/ 423435 w 1358900"/>
                  <a:gd name="T25" fmla="*/ 1812604 h 2151063"/>
                  <a:gd name="T26" fmla="*/ 370837 w 1358900"/>
                  <a:gd name="T27" fmla="*/ 1764793 h 2151063"/>
                  <a:gd name="T28" fmla="*/ 401255 w 1358900"/>
                  <a:gd name="T29" fmla="*/ 1699655 h 2151063"/>
                  <a:gd name="T30" fmla="*/ 1212263 w 1358900"/>
                  <a:gd name="T31" fmla="*/ 1027536 h 2151063"/>
                  <a:gd name="T32" fmla="*/ 1162712 w 1358900"/>
                  <a:gd name="T33" fmla="*/ 1009170 h 2151063"/>
                  <a:gd name="T34" fmla="*/ 1164344 w 1358900"/>
                  <a:gd name="T35" fmla="*/ 1001189 h 2151063"/>
                  <a:gd name="T36" fmla="*/ 686421 w 1358900"/>
                  <a:gd name="T37" fmla="*/ 65405 h 2151063"/>
                  <a:gd name="T38" fmla="*/ 812725 w 1358900"/>
                  <a:gd name="T39" fmla="*/ 98736 h 2151063"/>
                  <a:gd name="T40" fmla="*/ 977427 w 1358900"/>
                  <a:gd name="T41" fmla="*/ 180633 h 2151063"/>
                  <a:gd name="T42" fmla="*/ 1110078 w 1358900"/>
                  <a:gd name="T43" fmla="*/ 304113 h 2151063"/>
                  <a:gd name="T44" fmla="*/ 1201791 w 1358900"/>
                  <a:gd name="T45" fmla="*/ 459019 h 2151063"/>
                  <a:gd name="T46" fmla="*/ 1244633 w 1358900"/>
                  <a:gd name="T47" fmla="*/ 632970 h 2151063"/>
                  <a:gd name="T48" fmla="*/ 1235747 w 1358900"/>
                  <a:gd name="T49" fmla="*/ 811683 h 2151063"/>
                  <a:gd name="T50" fmla="*/ 1175451 w 1358900"/>
                  <a:gd name="T51" fmla="*/ 981191 h 2151063"/>
                  <a:gd name="T52" fmla="*/ 1166089 w 1358900"/>
                  <a:gd name="T53" fmla="*/ 998015 h 2151063"/>
                  <a:gd name="T54" fmla="*/ 1093258 w 1358900"/>
                  <a:gd name="T55" fmla="*/ 1114194 h 2151063"/>
                  <a:gd name="T56" fmla="*/ 995199 w 1358900"/>
                  <a:gd name="T57" fmla="*/ 1298621 h 2151063"/>
                  <a:gd name="T58" fmla="*/ 972667 w 1358900"/>
                  <a:gd name="T59" fmla="*/ 1488761 h 2151063"/>
                  <a:gd name="T60" fmla="*/ 1011066 w 1358900"/>
                  <a:gd name="T61" fmla="*/ 1334490 h 2151063"/>
                  <a:gd name="T62" fmla="*/ 1111982 w 1358900"/>
                  <a:gd name="T63" fmla="*/ 1164665 h 2151063"/>
                  <a:gd name="T64" fmla="*/ 1213215 w 1358900"/>
                  <a:gd name="T65" fmla="*/ 1025948 h 2151063"/>
                  <a:gd name="T66" fmla="*/ 1270338 w 1358900"/>
                  <a:gd name="T67" fmla="*/ 912626 h 2151063"/>
                  <a:gd name="T68" fmla="*/ 1310640 w 1358900"/>
                  <a:gd name="T69" fmla="*/ 718359 h 2151063"/>
                  <a:gd name="T70" fmla="*/ 1289061 w 1358900"/>
                  <a:gd name="T71" fmla="*/ 521235 h 2151063"/>
                  <a:gd name="T72" fmla="*/ 1207503 w 1358900"/>
                  <a:gd name="T73" fmla="*/ 340935 h 2151063"/>
                  <a:gd name="T74" fmla="*/ 1074535 w 1358900"/>
                  <a:gd name="T75" fmla="*/ 196187 h 2151063"/>
                  <a:gd name="T76" fmla="*/ 904755 w 1358900"/>
                  <a:gd name="T77" fmla="*/ 100640 h 2151063"/>
                  <a:gd name="T78" fmla="*/ 715934 w 1358900"/>
                  <a:gd name="T79" fmla="*/ 65405 h 2151063"/>
                  <a:gd name="T80" fmla="*/ 865159 w 1358900"/>
                  <a:gd name="T81" fmla="*/ 25723 h 2151063"/>
                  <a:gd name="T82" fmla="*/ 1059288 w 1358900"/>
                  <a:gd name="T83" fmla="*/ 116228 h 2151063"/>
                  <a:gd name="T84" fmla="*/ 1214019 w 1358900"/>
                  <a:gd name="T85" fmla="*/ 260084 h 2151063"/>
                  <a:gd name="T86" fmla="*/ 1317596 w 1358900"/>
                  <a:gd name="T87" fmla="*/ 445858 h 2151063"/>
                  <a:gd name="T88" fmla="*/ 1358582 w 1358900"/>
                  <a:gd name="T89" fmla="*/ 661800 h 2151063"/>
                  <a:gd name="T90" fmla="*/ 1344285 w 1358900"/>
                  <a:gd name="T91" fmla="*/ 819629 h 2151063"/>
                  <a:gd name="T92" fmla="*/ 1261359 w 1358900"/>
                  <a:gd name="T93" fmla="*/ 1030172 h 2151063"/>
                  <a:gd name="T94" fmla="*/ 1147932 w 1358900"/>
                  <a:gd name="T95" fmla="*/ 1196575 h 2151063"/>
                  <a:gd name="T96" fmla="*/ 1054839 w 1358900"/>
                  <a:gd name="T97" fmla="*/ 1399815 h 2151063"/>
                  <a:gd name="T98" fmla="*/ 1037047 w 1358900"/>
                  <a:gd name="T99" fmla="*/ 1560184 h 2151063"/>
                  <a:gd name="T100" fmla="*/ 997649 w 1358900"/>
                  <a:gd name="T101" fmla="*/ 1613217 h 2151063"/>
                  <a:gd name="T102" fmla="*/ 338057 w 1358900"/>
                  <a:gd name="T103" fmla="*/ 1599562 h 2151063"/>
                  <a:gd name="T104" fmla="*/ 318358 w 1358900"/>
                  <a:gd name="T105" fmla="*/ 1492543 h 2151063"/>
                  <a:gd name="T106" fmla="*/ 276419 w 1358900"/>
                  <a:gd name="T107" fmla="*/ 1314391 h 2151063"/>
                  <a:gd name="T108" fmla="*/ 137892 w 1358900"/>
                  <a:gd name="T109" fmla="*/ 1097178 h 2151063"/>
                  <a:gd name="T110" fmla="*/ 65133 w 1358900"/>
                  <a:gd name="T111" fmla="*/ 970471 h 2151063"/>
                  <a:gd name="T112" fmla="*/ 6354 w 1358900"/>
                  <a:gd name="T113" fmla="*/ 773900 h 2151063"/>
                  <a:gd name="T114" fmla="*/ 5084 w 1358900"/>
                  <a:gd name="T115" fmla="*/ 592571 h 2151063"/>
                  <a:gd name="T116" fmla="*/ 66722 w 1358900"/>
                  <a:gd name="T117" fmla="*/ 384886 h 2151063"/>
                  <a:gd name="T118" fmla="*/ 187456 w 1358900"/>
                  <a:gd name="T119" fmla="*/ 210861 h 2151063"/>
                  <a:gd name="T120" fmla="*/ 355532 w 1358900"/>
                  <a:gd name="T121" fmla="*/ 82249 h 2151063"/>
                  <a:gd name="T122" fmla="*/ 558874 w 1358900"/>
                  <a:gd name="T123" fmla="*/ 10797 h 215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58900" h="2151063">
                    <a:moveTo>
                      <a:pt x="492125" y="2016125"/>
                    </a:moveTo>
                    <a:lnTo>
                      <a:pt x="866775" y="2016125"/>
                    </a:lnTo>
                    <a:lnTo>
                      <a:pt x="866775" y="2023160"/>
                    </a:lnTo>
                    <a:lnTo>
                      <a:pt x="865819" y="2029875"/>
                    </a:lnTo>
                    <a:lnTo>
                      <a:pt x="864864" y="2036590"/>
                    </a:lnTo>
                    <a:lnTo>
                      <a:pt x="863271" y="2043305"/>
                    </a:lnTo>
                    <a:lnTo>
                      <a:pt x="861041" y="2050020"/>
                    </a:lnTo>
                    <a:lnTo>
                      <a:pt x="858811" y="2056415"/>
                    </a:lnTo>
                    <a:lnTo>
                      <a:pt x="855625" y="2062810"/>
                    </a:lnTo>
                    <a:lnTo>
                      <a:pt x="852120" y="2068565"/>
                    </a:lnTo>
                    <a:lnTo>
                      <a:pt x="848616" y="2074961"/>
                    </a:lnTo>
                    <a:lnTo>
                      <a:pt x="844156" y="2080397"/>
                    </a:lnTo>
                    <a:lnTo>
                      <a:pt x="839696" y="2086152"/>
                    </a:lnTo>
                    <a:lnTo>
                      <a:pt x="834917" y="2091588"/>
                    </a:lnTo>
                    <a:lnTo>
                      <a:pt x="829820" y="2097024"/>
                    </a:lnTo>
                    <a:lnTo>
                      <a:pt x="824404" y="2102140"/>
                    </a:lnTo>
                    <a:lnTo>
                      <a:pt x="818351" y="2106936"/>
                    </a:lnTo>
                    <a:lnTo>
                      <a:pt x="812298" y="2111733"/>
                    </a:lnTo>
                    <a:lnTo>
                      <a:pt x="805608" y="2116209"/>
                    </a:lnTo>
                    <a:lnTo>
                      <a:pt x="798918" y="2120366"/>
                    </a:lnTo>
                    <a:lnTo>
                      <a:pt x="791590" y="2124523"/>
                    </a:lnTo>
                    <a:lnTo>
                      <a:pt x="784263" y="2128041"/>
                    </a:lnTo>
                    <a:lnTo>
                      <a:pt x="776936" y="2131878"/>
                    </a:lnTo>
                    <a:lnTo>
                      <a:pt x="768971" y="2135075"/>
                    </a:lnTo>
                    <a:lnTo>
                      <a:pt x="760688" y="2137953"/>
                    </a:lnTo>
                    <a:lnTo>
                      <a:pt x="752405" y="2140511"/>
                    </a:lnTo>
                    <a:lnTo>
                      <a:pt x="743803" y="2142749"/>
                    </a:lnTo>
                    <a:lnTo>
                      <a:pt x="735202" y="2145307"/>
                    </a:lnTo>
                    <a:lnTo>
                      <a:pt x="726281" y="2146906"/>
                    </a:lnTo>
                    <a:lnTo>
                      <a:pt x="717361" y="2148505"/>
                    </a:lnTo>
                    <a:lnTo>
                      <a:pt x="708122" y="2149784"/>
                    </a:lnTo>
                    <a:lnTo>
                      <a:pt x="698565" y="2150424"/>
                    </a:lnTo>
                    <a:lnTo>
                      <a:pt x="689007" y="2151063"/>
                    </a:lnTo>
                    <a:lnTo>
                      <a:pt x="679769" y="2151063"/>
                    </a:lnTo>
                    <a:lnTo>
                      <a:pt x="669893" y="2151063"/>
                    </a:lnTo>
                    <a:lnTo>
                      <a:pt x="660335" y="2150424"/>
                    </a:lnTo>
                    <a:lnTo>
                      <a:pt x="650778" y="2149784"/>
                    </a:lnTo>
                    <a:lnTo>
                      <a:pt x="641539" y="2148505"/>
                    </a:lnTo>
                    <a:lnTo>
                      <a:pt x="632619" y="2146906"/>
                    </a:lnTo>
                    <a:lnTo>
                      <a:pt x="623699" y="2145307"/>
                    </a:lnTo>
                    <a:lnTo>
                      <a:pt x="615097" y="2142749"/>
                    </a:lnTo>
                    <a:lnTo>
                      <a:pt x="606495" y="2140511"/>
                    </a:lnTo>
                    <a:lnTo>
                      <a:pt x="598212" y="2137953"/>
                    </a:lnTo>
                    <a:lnTo>
                      <a:pt x="590248" y="2135075"/>
                    </a:lnTo>
                    <a:lnTo>
                      <a:pt x="582283" y="2131878"/>
                    </a:lnTo>
                    <a:lnTo>
                      <a:pt x="574637" y="2128041"/>
                    </a:lnTo>
                    <a:lnTo>
                      <a:pt x="567310" y="2124523"/>
                    </a:lnTo>
                    <a:lnTo>
                      <a:pt x="559983" y="2120366"/>
                    </a:lnTo>
                    <a:lnTo>
                      <a:pt x="553292" y="2116209"/>
                    </a:lnTo>
                    <a:lnTo>
                      <a:pt x="546921" y="2111733"/>
                    </a:lnTo>
                    <a:lnTo>
                      <a:pt x="540868" y="2106936"/>
                    </a:lnTo>
                    <a:lnTo>
                      <a:pt x="534815" y="2102140"/>
                    </a:lnTo>
                    <a:lnTo>
                      <a:pt x="529399" y="2097024"/>
                    </a:lnTo>
                    <a:lnTo>
                      <a:pt x="523983" y="2091588"/>
                    </a:lnTo>
                    <a:lnTo>
                      <a:pt x="519204" y="2086152"/>
                    </a:lnTo>
                    <a:lnTo>
                      <a:pt x="514744" y="2080397"/>
                    </a:lnTo>
                    <a:lnTo>
                      <a:pt x="510284" y="2074961"/>
                    </a:lnTo>
                    <a:lnTo>
                      <a:pt x="506780" y="2068565"/>
                    </a:lnTo>
                    <a:lnTo>
                      <a:pt x="503594" y="2062810"/>
                    </a:lnTo>
                    <a:lnTo>
                      <a:pt x="500408" y="2056415"/>
                    </a:lnTo>
                    <a:lnTo>
                      <a:pt x="497860" y="2050020"/>
                    </a:lnTo>
                    <a:lnTo>
                      <a:pt x="495629" y="2043305"/>
                    </a:lnTo>
                    <a:lnTo>
                      <a:pt x="494037" y="2036590"/>
                    </a:lnTo>
                    <a:lnTo>
                      <a:pt x="493081" y="2029875"/>
                    </a:lnTo>
                    <a:lnTo>
                      <a:pt x="492444" y="2023160"/>
                    </a:lnTo>
                    <a:lnTo>
                      <a:pt x="492125" y="2016125"/>
                    </a:lnTo>
                    <a:close/>
                    <a:moveTo>
                      <a:pt x="429455" y="1851025"/>
                    </a:moveTo>
                    <a:lnTo>
                      <a:pt x="929444" y="1851025"/>
                    </a:lnTo>
                    <a:lnTo>
                      <a:pt x="935464" y="1851345"/>
                    </a:lnTo>
                    <a:lnTo>
                      <a:pt x="941485" y="1852305"/>
                    </a:lnTo>
                    <a:lnTo>
                      <a:pt x="947188" y="1853585"/>
                    </a:lnTo>
                    <a:lnTo>
                      <a:pt x="952574" y="1855825"/>
                    </a:lnTo>
                    <a:lnTo>
                      <a:pt x="957644" y="1858066"/>
                    </a:lnTo>
                    <a:lnTo>
                      <a:pt x="963030" y="1861266"/>
                    </a:lnTo>
                    <a:lnTo>
                      <a:pt x="967466" y="1864786"/>
                    </a:lnTo>
                    <a:lnTo>
                      <a:pt x="971585" y="1868626"/>
                    </a:lnTo>
                    <a:lnTo>
                      <a:pt x="975704" y="1873107"/>
                    </a:lnTo>
                    <a:lnTo>
                      <a:pt x="978873" y="1877587"/>
                    </a:lnTo>
                    <a:lnTo>
                      <a:pt x="981725" y="1882388"/>
                    </a:lnTo>
                    <a:lnTo>
                      <a:pt x="984259" y="1887828"/>
                    </a:lnTo>
                    <a:lnTo>
                      <a:pt x="986477" y="1893268"/>
                    </a:lnTo>
                    <a:lnTo>
                      <a:pt x="988062" y="1899029"/>
                    </a:lnTo>
                    <a:lnTo>
                      <a:pt x="988695" y="1905109"/>
                    </a:lnTo>
                    <a:lnTo>
                      <a:pt x="989012" y="1911190"/>
                    </a:lnTo>
                    <a:lnTo>
                      <a:pt x="988695" y="1917270"/>
                    </a:lnTo>
                    <a:lnTo>
                      <a:pt x="988062" y="1923351"/>
                    </a:lnTo>
                    <a:lnTo>
                      <a:pt x="986477" y="1929111"/>
                    </a:lnTo>
                    <a:lnTo>
                      <a:pt x="984259" y="1934872"/>
                    </a:lnTo>
                    <a:lnTo>
                      <a:pt x="981725" y="1939992"/>
                    </a:lnTo>
                    <a:lnTo>
                      <a:pt x="978873" y="1945113"/>
                    </a:lnTo>
                    <a:lnTo>
                      <a:pt x="975704" y="1949593"/>
                    </a:lnTo>
                    <a:lnTo>
                      <a:pt x="971585" y="1953753"/>
                    </a:lnTo>
                    <a:lnTo>
                      <a:pt x="967466" y="1957914"/>
                    </a:lnTo>
                    <a:lnTo>
                      <a:pt x="963030" y="1961114"/>
                    </a:lnTo>
                    <a:lnTo>
                      <a:pt x="957644" y="1963994"/>
                    </a:lnTo>
                    <a:lnTo>
                      <a:pt x="952574" y="1966554"/>
                    </a:lnTo>
                    <a:lnTo>
                      <a:pt x="947188" y="1968795"/>
                    </a:lnTo>
                    <a:lnTo>
                      <a:pt x="941485" y="1970395"/>
                    </a:lnTo>
                    <a:lnTo>
                      <a:pt x="935464" y="1971355"/>
                    </a:lnTo>
                    <a:lnTo>
                      <a:pt x="929444" y="1971675"/>
                    </a:lnTo>
                    <a:lnTo>
                      <a:pt x="429455" y="1971675"/>
                    </a:lnTo>
                    <a:lnTo>
                      <a:pt x="423435" y="1971355"/>
                    </a:lnTo>
                    <a:lnTo>
                      <a:pt x="417414" y="1970395"/>
                    </a:lnTo>
                    <a:lnTo>
                      <a:pt x="411711" y="1968795"/>
                    </a:lnTo>
                    <a:lnTo>
                      <a:pt x="406325" y="1966554"/>
                    </a:lnTo>
                    <a:lnTo>
                      <a:pt x="401255" y="1963994"/>
                    </a:lnTo>
                    <a:lnTo>
                      <a:pt x="396185" y="1961114"/>
                    </a:lnTo>
                    <a:lnTo>
                      <a:pt x="391433" y="1957914"/>
                    </a:lnTo>
                    <a:lnTo>
                      <a:pt x="387314" y="1953753"/>
                    </a:lnTo>
                    <a:lnTo>
                      <a:pt x="383511" y="1949593"/>
                    </a:lnTo>
                    <a:lnTo>
                      <a:pt x="380026" y="1945113"/>
                    </a:lnTo>
                    <a:lnTo>
                      <a:pt x="377174" y="1939992"/>
                    </a:lnTo>
                    <a:lnTo>
                      <a:pt x="374323" y="1934872"/>
                    </a:lnTo>
                    <a:lnTo>
                      <a:pt x="372422" y="1929111"/>
                    </a:lnTo>
                    <a:lnTo>
                      <a:pt x="370837" y="1923351"/>
                    </a:lnTo>
                    <a:lnTo>
                      <a:pt x="370204" y="1917270"/>
                    </a:lnTo>
                    <a:lnTo>
                      <a:pt x="369887" y="1911190"/>
                    </a:lnTo>
                    <a:lnTo>
                      <a:pt x="370204" y="1905109"/>
                    </a:lnTo>
                    <a:lnTo>
                      <a:pt x="370837" y="1899029"/>
                    </a:lnTo>
                    <a:lnTo>
                      <a:pt x="372422" y="1893268"/>
                    </a:lnTo>
                    <a:lnTo>
                      <a:pt x="374323" y="1887828"/>
                    </a:lnTo>
                    <a:lnTo>
                      <a:pt x="377174" y="1882388"/>
                    </a:lnTo>
                    <a:lnTo>
                      <a:pt x="380026" y="1877587"/>
                    </a:lnTo>
                    <a:lnTo>
                      <a:pt x="383511" y="1873107"/>
                    </a:lnTo>
                    <a:lnTo>
                      <a:pt x="387314" y="1868626"/>
                    </a:lnTo>
                    <a:lnTo>
                      <a:pt x="391433" y="1864786"/>
                    </a:lnTo>
                    <a:lnTo>
                      <a:pt x="396185" y="1861266"/>
                    </a:lnTo>
                    <a:lnTo>
                      <a:pt x="401255" y="1858066"/>
                    </a:lnTo>
                    <a:lnTo>
                      <a:pt x="406325" y="1855825"/>
                    </a:lnTo>
                    <a:lnTo>
                      <a:pt x="411711" y="1853585"/>
                    </a:lnTo>
                    <a:lnTo>
                      <a:pt x="417414" y="1852305"/>
                    </a:lnTo>
                    <a:lnTo>
                      <a:pt x="423435" y="1851345"/>
                    </a:lnTo>
                    <a:lnTo>
                      <a:pt x="429455" y="1851025"/>
                    </a:lnTo>
                    <a:close/>
                    <a:moveTo>
                      <a:pt x="429455" y="1692275"/>
                    </a:moveTo>
                    <a:lnTo>
                      <a:pt x="929444" y="1692275"/>
                    </a:lnTo>
                    <a:lnTo>
                      <a:pt x="935464" y="1692596"/>
                    </a:lnTo>
                    <a:lnTo>
                      <a:pt x="941485" y="1693238"/>
                    </a:lnTo>
                    <a:lnTo>
                      <a:pt x="947188" y="1694842"/>
                    </a:lnTo>
                    <a:lnTo>
                      <a:pt x="952574" y="1697088"/>
                    </a:lnTo>
                    <a:lnTo>
                      <a:pt x="957644" y="1699655"/>
                    </a:lnTo>
                    <a:lnTo>
                      <a:pt x="963030" y="1702543"/>
                    </a:lnTo>
                    <a:lnTo>
                      <a:pt x="967466" y="1706073"/>
                    </a:lnTo>
                    <a:lnTo>
                      <a:pt x="971585" y="1709923"/>
                    </a:lnTo>
                    <a:lnTo>
                      <a:pt x="975704" y="1714095"/>
                    </a:lnTo>
                    <a:lnTo>
                      <a:pt x="978873" y="1718908"/>
                    </a:lnTo>
                    <a:lnTo>
                      <a:pt x="981725" y="1724042"/>
                    </a:lnTo>
                    <a:lnTo>
                      <a:pt x="984259" y="1729176"/>
                    </a:lnTo>
                    <a:lnTo>
                      <a:pt x="986477" y="1734631"/>
                    </a:lnTo>
                    <a:lnTo>
                      <a:pt x="988062" y="1740407"/>
                    </a:lnTo>
                    <a:lnTo>
                      <a:pt x="988695" y="1746503"/>
                    </a:lnTo>
                    <a:lnTo>
                      <a:pt x="989012" y="1752600"/>
                    </a:lnTo>
                    <a:lnTo>
                      <a:pt x="988695" y="1759017"/>
                    </a:lnTo>
                    <a:lnTo>
                      <a:pt x="988062" y="1764793"/>
                    </a:lnTo>
                    <a:lnTo>
                      <a:pt x="986477" y="1770569"/>
                    </a:lnTo>
                    <a:lnTo>
                      <a:pt x="984259" y="1776024"/>
                    </a:lnTo>
                    <a:lnTo>
                      <a:pt x="981725" y="1781479"/>
                    </a:lnTo>
                    <a:lnTo>
                      <a:pt x="978873" y="1786292"/>
                    </a:lnTo>
                    <a:lnTo>
                      <a:pt x="975704" y="1791426"/>
                    </a:lnTo>
                    <a:lnTo>
                      <a:pt x="971585" y="1795598"/>
                    </a:lnTo>
                    <a:lnTo>
                      <a:pt x="967466" y="1799127"/>
                    </a:lnTo>
                    <a:lnTo>
                      <a:pt x="963030" y="1802657"/>
                    </a:lnTo>
                    <a:lnTo>
                      <a:pt x="957644" y="1805866"/>
                    </a:lnTo>
                    <a:lnTo>
                      <a:pt x="952574" y="1808433"/>
                    </a:lnTo>
                    <a:lnTo>
                      <a:pt x="947188" y="1810358"/>
                    </a:lnTo>
                    <a:lnTo>
                      <a:pt x="941485" y="1811641"/>
                    </a:lnTo>
                    <a:lnTo>
                      <a:pt x="935464" y="1812604"/>
                    </a:lnTo>
                    <a:lnTo>
                      <a:pt x="929444" y="1812925"/>
                    </a:lnTo>
                    <a:lnTo>
                      <a:pt x="429455" y="1812925"/>
                    </a:lnTo>
                    <a:lnTo>
                      <a:pt x="423435" y="1812604"/>
                    </a:lnTo>
                    <a:lnTo>
                      <a:pt x="417414" y="1811641"/>
                    </a:lnTo>
                    <a:lnTo>
                      <a:pt x="411711" y="1810358"/>
                    </a:lnTo>
                    <a:lnTo>
                      <a:pt x="406325" y="1808433"/>
                    </a:lnTo>
                    <a:lnTo>
                      <a:pt x="401255" y="1805866"/>
                    </a:lnTo>
                    <a:lnTo>
                      <a:pt x="396185" y="1802657"/>
                    </a:lnTo>
                    <a:lnTo>
                      <a:pt x="391433" y="1799127"/>
                    </a:lnTo>
                    <a:lnTo>
                      <a:pt x="387314" y="1795598"/>
                    </a:lnTo>
                    <a:lnTo>
                      <a:pt x="383511" y="1791426"/>
                    </a:lnTo>
                    <a:lnTo>
                      <a:pt x="380026" y="1786292"/>
                    </a:lnTo>
                    <a:lnTo>
                      <a:pt x="377174" y="1781479"/>
                    </a:lnTo>
                    <a:lnTo>
                      <a:pt x="374323" y="1776024"/>
                    </a:lnTo>
                    <a:lnTo>
                      <a:pt x="372422" y="1770569"/>
                    </a:lnTo>
                    <a:lnTo>
                      <a:pt x="370837" y="1764793"/>
                    </a:lnTo>
                    <a:lnTo>
                      <a:pt x="370204" y="1759017"/>
                    </a:lnTo>
                    <a:lnTo>
                      <a:pt x="369887" y="1752600"/>
                    </a:lnTo>
                    <a:lnTo>
                      <a:pt x="370204" y="1746503"/>
                    </a:lnTo>
                    <a:lnTo>
                      <a:pt x="370837" y="1740407"/>
                    </a:lnTo>
                    <a:lnTo>
                      <a:pt x="372422" y="1734631"/>
                    </a:lnTo>
                    <a:lnTo>
                      <a:pt x="374323" y="1729176"/>
                    </a:lnTo>
                    <a:lnTo>
                      <a:pt x="377174" y="1724042"/>
                    </a:lnTo>
                    <a:lnTo>
                      <a:pt x="380026" y="1718908"/>
                    </a:lnTo>
                    <a:lnTo>
                      <a:pt x="383511" y="1714095"/>
                    </a:lnTo>
                    <a:lnTo>
                      <a:pt x="387314" y="1709923"/>
                    </a:lnTo>
                    <a:lnTo>
                      <a:pt x="391433" y="1706073"/>
                    </a:lnTo>
                    <a:lnTo>
                      <a:pt x="396185" y="1702543"/>
                    </a:lnTo>
                    <a:lnTo>
                      <a:pt x="401255" y="1699655"/>
                    </a:lnTo>
                    <a:lnTo>
                      <a:pt x="406325" y="1697088"/>
                    </a:lnTo>
                    <a:lnTo>
                      <a:pt x="411711" y="1694842"/>
                    </a:lnTo>
                    <a:lnTo>
                      <a:pt x="417414" y="1693238"/>
                    </a:lnTo>
                    <a:lnTo>
                      <a:pt x="423435" y="1692596"/>
                    </a:lnTo>
                    <a:lnTo>
                      <a:pt x="429455" y="1692275"/>
                    </a:lnTo>
                    <a:close/>
                    <a:moveTo>
                      <a:pt x="1217103" y="1013330"/>
                    </a:moveTo>
                    <a:lnTo>
                      <a:pt x="1217023" y="1014521"/>
                    </a:lnTo>
                    <a:lnTo>
                      <a:pt x="1216389" y="1018965"/>
                    </a:lnTo>
                    <a:lnTo>
                      <a:pt x="1215437" y="1022139"/>
                    </a:lnTo>
                    <a:lnTo>
                      <a:pt x="1214802" y="1023409"/>
                    </a:lnTo>
                    <a:lnTo>
                      <a:pt x="1214167" y="1024361"/>
                    </a:lnTo>
                    <a:lnTo>
                      <a:pt x="1213850" y="1024679"/>
                    </a:lnTo>
                    <a:lnTo>
                      <a:pt x="1212263" y="1027536"/>
                    </a:lnTo>
                    <a:lnTo>
                      <a:pt x="1210676" y="1029440"/>
                    </a:lnTo>
                    <a:lnTo>
                      <a:pt x="1213215" y="1024996"/>
                    </a:lnTo>
                    <a:lnTo>
                      <a:pt x="1215119" y="1020870"/>
                    </a:lnTo>
                    <a:lnTo>
                      <a:pt x="1216389" y="1017378"/>
                    </a:lnTo>
                    <a:lnTo>
                      <a:pt x="1217023" y="1013886"/>
                    </a:lnTo>
                    <a:lnTo>
                      <a:pt x="1217103" y="1013330"/>
                    </a:lnTo>
                    <a:close/>
                    <a:moveTo>
                      <a:pt x="1217341" y="1009442"/>
                    </a:moveTo>
                    <a:lnTo>
                      <a:pt x="1217658" y="1010077"/>
                    </a:lnTo>
                    <a:lnTo>
                      <a:pt x="1217341" y="1011664"/>
                    </a:lnTo>
                    <a:lnTo>
                      <a:pt x="1217103" y="1013330"/>
                    </a:lnTo>
                    <a:lnTo>
                      <a:pt x="1217341" y="1009760"/>
                    </a:lnTo>
                    <a:lnTo>
                      <a:pt x="1217341" y="1009442"/>
                    </a:lnTo>
                    <a:close/>
                    <a:moveTo>
                      <a:pt x="1162712" y="1009170"/>
                    </a:moveTo>
                    <a:lnTo>
                      <a:pt x="1162440" y="1013251"/>
                    </a:lnTo>
                    <a:lnTo>
                      <a:pt x="1162440" y="1012934"/>
                    </a:lnTo>
                    <a:lnTo>
                      <a:pt x="1162440" y="1011347"/>
                    </a:lnTo>
                    <a:lnTo>
                      <a:pt x="1162712" y="1009170"/>
                    </a:lnTo>
                    <a:close/>
                    <a:moveTo>
                      <a:pt x="1167137" y="996491"/>
                    </a:moveTo>
                    <a:lnTo>
                      <a:pt x="1166565" y="997380"/>
                    </a:lnTo>
                    <a:lnTo>
                      <a:pt x="1164661" y="1001506"/>
                    </a:lnTo>
                    <a:lnTo>
                      <a:pt x="1163392" y="1005633"/>
                    </a:lnTo>
                    <a:lnTo>
                      <a:pt x="1162757" y="1008807"/>
                    </a:lnTo>
                    <a:lnTo>
                      <a:pt x="1162712" y="1009170"/>
                    </a:lnTo>
                    <a:lnTo>
                      <a:pt x="1162757" y="1008490"/>
                    </a:lnTo>
                    <a:lnTo>
                      <a:pt x="1163392" y="1004681"/>
                    </a:lnTo>
                    <a:lnTo>
                      <a:pt x="1164344" y="1001189"/>
                    </a:lnTo>
                    <a:lnTo>
                      <a:pt x="1164767" y="1000448"/>
                    </a:lnTo>
                    <a:lnTo>
                      <a:pt x="1164979" y="1000237"/>
                    </a:lnTo>
                    <a:lnTo>
                      <a:pt x="1164979" y="1000078"/>
                    </a:lnTo>
                    <a:lnTo>
                      <a:pt x="1165613" y="998967"/>
                    </a:lnTo>
                    <a:lnTo>
                      <a:pt x="1166089" y="998015"/>
                    </a:lnTo>
                    <a:lnTo>
                      <a:pt x="1166756" y="996872"/>
                    </a:lnTo>
                    <a:lnTo>
                      <a:pt x="1167137" y="996491"/>
                    </a:lnTo>
                    <a:close/>
                    <a:moveTo>
                      <a:pt x="1167517" y="995899"/>
                    </a:moveTo>
                    <a:lnTo>
                      <a:pt x="1167517" y="996110"/>
                    </a:lnTo>
                    <a:lnTo>
                      <a:pt x="1167137" y="996491"/>
                    </a:lnTo>
                    <a:lnTo>
                      <a:pt x="1167517" y="995899"/>
                    </a:lnTo>
                    <a:close/>
                    <a:moveTo>
                      <a:pt x="701019" y="65088"/>
                    </a:moveTo>
                    <a:lnTo>
                      <a:pt x="686421" y="65405"/>
                    </a:lnTo>
                    <a:lnTo>
                      <a:pt x="671823" y="66358"/>
                    </a:lnTo>
                    <a:lnTo>
                      <a:pt x="657225" y="67310"/>
                    </a:lnTo>
                    <a:lnTo>
                      <a:pt x="671823" y="68897"/>
                    </a:lnTo>
                    <a:lnTo>
                      <a:pt x="686104" y="70484"/>
                    </a:lnTo>
                    <a:lnTo>
                      <a:pt x="700384" y="72389"/>
                    </a:lnTo>
                    <a:lnTo>
                      <a:pt x="714982" y="74611"/>
                    </a:lnTo>
                    <a:lnTo>
                      <a:pt x="729263" y="77468"/>
                    </a:lnTo>
                    <a:lnTo>
                      <a:pt x="743226" y="80325"/>
                    </a:lnTo>
                    <a:lnTo>
                      <a:pt x="757189" y="83499"/>
                    </a:lnTo>
                    <a:lnTo>
                      <a:pt x="771152" y="86673"/>
                    </a:lnTo>
                    <a:lnTo>
                      <a:pt x="785433" y="90800"/>
                    </a:lnTo>
                    <a:lnTo>
                      <a:pt x="799079" y="94609"/>
                    </a:lnTo>
                    <a:lnTo>
                      <a:pt x="812725" y="98736"/>
                    </a:lnTo>
                    <a:lnTo>
                      <a:pt x="826053" y="103497"/>
                    </a:lnTo>
                    <a:lnTo>
                      <a:pt x="839382" y="108259"/>
                    </a:lnTo>
                    <a:lnTo>
                      <a:pt x="852710" y="113655"/>
                    </a:lnTo>
                    <a:lnTo>
                      <a:pt x="865721" y="119051"/>
                    </a:lnTo>
                    <a:lnTo>
                      <a:pt x="878733" y="125082"/>
                    </a:lnTo>
                    <a:lnTo>
                      <a:pt x="892061" y="130796"/>
                    </a:lnTo>
                    <a:lnTo>
                      <a:pt x="904755" y="137462"/>
                    </a:lnTo>
                    <a:lnTo>
                      <a:pt x="917131" y="143811"/>
                    </a:lnTo>
                    <a:lnTo>
                      <a:pt x="929508" y="150794"/>
                    </a:lnTo>
                    <a:lnTo>
                      <a:pt x="941884" y="157778"/>
                    </a:lnTo>
                    <a:lnTo>
                      <a:pt x="953944" y="165078"/>
                    </a:lnTo>
                    <a:lnTo>
                      <a:pt x="965685" y="173014"/>
                    </a:lnTo>
                    <a:lnTo>
                      <a:pt x="977427" y="180633"/>
                    </a:lnTo>
                    <a:lnTo>
                      <a:pt x="988852" y="188886"/>
                    </a:lnTo>
                    <a:lnTo>
                      <a:pt x="1000276" y="197139"/>
                    </a:lnTo>
                    <a:lnTo>
                      <a:pt x="1011383" y="206027"/>
                    </a:lnTo>
                    <a:lnTo>
                      <a:pt x="1022173" y="214598"/>
                    </a:lnTo>
                    <a:lnTo>
                      <a:pt x="1032963" y="223803"/>
                    </a:lnTo>
                    <a:lnTo>
                      <a:pt x="1043118" y="233008"/>
                    </a:lnTo>
                    <a:lnTo>
                      <a:pt x="1053590" y="242531"/>
                    </a:lnTo>
                    <a:lnTo>
                      <a:pt x="1063428" y="252054"/>
                    </a:lnTo>
                    <a:lnTo>
                      <a:pt x="1073266" y="262212"/>
                    </a:lnTo>
                    <a:lnTo>
                      <a:pt x="1083103" y="272370"/>
                    </a:lnTo>
                    <a:lnTo>
                      <a:pt x="1092306" y="282845"/>
                    </a:lnTo>
                    <a:lnTo>
                      <a:pt x="1101192" y="293320"/>
                    </a:lnTo>
                    <a:lnTo>
                      <a:pt x="1110078" y="304113"/>
                    </a:lnTo>
                    <a:lnTo>
                      <a:pt x="1118963" y="315223"/>
                    </a:lnTo>
                    <a:lnTo>
                      <a:pt x="1127214" y="326333"/>
                    </a:lnTo>
                    <a:lnTo>
                      <a:pt x="1135148" y="337760"/>
                    </a:lnTo>
                    <a:lnTo>
                      <a:pt x="1143082" y="349188"/>
                    </a:lnTo>
                    <a:lnTo>
                      <a:pt x="1151015" y="360615"/>
                    </a:lnTo>
                    <a:lnTo>
                      <a:pt x="1157997" y="372360"/>
                    </a:lnTo>
                    <a:lnTo>
                      <a:pt x="1165296" y="384423"/>
                    </a:lnTo>
                    <a:lnTo>
                      <a:pt x="1171960" y="396485"/>
                    </a:lnTo>
                    <a:lnTo>
                      <a:pt x="1178625" y="408865"/>
                    </a:lnTo>
                    <a:lnTo>
                      <a:pt x="1184971" y="421244"/>
                    </a:lnTo>
                    <a:lnTo>
                      <a:pt x="1190684" y="433624"/>
                    </a:lnTo>
                    <a:lnTo>
                      <a:pt x="1196713" y="446321"/>
                    </a:lnTo>
                    <a:lnTo>
                      <a:pt x="1201791" y="459019"/>
                    </a:lnTo>
                    <a:lnTo>
                      <a:pt x="1206868" y="471716"/>
                    </a:lnTo>
                    <a:lnTo>
                      <a:pt x="1211629" y="484730"/>
                    </a:lnTo>
                    <a:lnTo>
                      <a:pt x="1216071" y="497745"/>
                    </a:lnTo>
                    <a:lnTo>
                      <a:pt x="1220514" y="511077"/>
                    </a:lnTo>
                    <a:lnTo>
                      <a:pt x="1224322" y="524409"/>
                    </a:lnTo>
                    <a:lnTo>
                      <a:pt x="1227813" y="537741"/>
                    </a:lnTo>
                    <a:lnTo>
                      <a:pt x="1230987" y="551073"/>
                    </a:lnTo>
                    <a:lnTo>
                      <a:pt x="1234160" y="564405"/>
                    </a:lnTo>
                    <a:lnTo>
                      <a:pt x="1237016" y="578055"/>
                    </a:lnTo>
                    <a:lnTo>
                      <a:pt x="1239238" y="591704"/>
                    </a:lnTo>
                    <a:lnTo>
                      <a:pt x="1241142" y="605671"/>
                    </a:lnTo>
                    <a:lnTo>
                      <a:pt x="1243046" y="619321"/>
                    </a:lnTo>
                    <a:lnTo>
                      <a:pt x="1244633" y="632970"/>
                    </a:lnTo>
                    <a:lnTo>
                      <a:pt x="1245902" y="646620"/>
                    </a:lnTo>
                    <a:lnTo>
                      <a:pt x="1246537" y="660269"/>
                    </a:lnTo>
                    <a:lnTo>
                      <a:pt x="1247171" y="674236"/>
                    </a:lnTo>
                    <a:lnTo>
                      <a:pt x="1247489" y="688203"/>
                    </a:lnTo>
                    <a:lnTo>
                      <a:pt x="1247171" y="701852"/>
                    </a:lnTo>
                    <a:lnTo>
                      <a:pt x="1246854" y="715819"/>
                    </a:lnTo>
                    <a:lnTo>
                      <a:pt x="1246219" y="729469"/>
                    </a:lnTo>
                    <a:lnTo>
                      <a:pt x="1245267" y="743118"/>
                    </a:lnTo>
                    <a:lnTo>
                      <a:pt x="1243998" y="756768"/>
                    </a:lnTo>
                    <a:lnTo>
                      <a:pt x="1242094" y="771052"/>
                    </a:lnTo>
                    <a:lnTo>
                      <a:pt x="1240190" y="784702"/>
                    </a:lnTo>
                    <a:lnTo>
                      <a:pt x="1237968" y="798034"/>
                    </a:lnTo>
                    <a:lnTo>
                      <a:pt x="1235747" y="811683"/>
                    </a:lnTo>
                    <a:lnTo>
                      <a:pt x="1232891" y="825333"/>
                    </a:lnTo>
                    <a:lnTo>
                      <a:pt x="1229400" y="838665"/>
                    </a:lnTo>
                    <a:lnTo>
                      <a:pt x="1226226" y="852314"/>
                    </a:lnTo>
                    <a:lnTo>
                      <a:pt x="1222418" y="865646"/>
                    </a:lnTo>
                    <a:lnTo>
                      <a:pt x="1218293" y="878661"/>
                    </a:lnTo>
                    <a:lnTo>
                      <a:pt x="1214167" y="891993"/>
                    </a:lnTo>
                    <a:lnTo>
                      <a:pt x="1209407" y="905008"/>
                    </a:lnTo>
                    <a:lnTo>
                      <a:pt x="1204330" y="918022"/>
                    </a:lnTo>
                    <a:lnTo>
                      <a:pt x="1199252" y="930720"/>
                    </a:lnTo>
                    <a:lnTo>
                      <a:pt x="1193540" y="943417"/>
                    </a:lnTo>
                    <a:lnTo>
                      <a:pt x="1187828" y="956114"/>
                    </a:lnTo>
                    <a:lnTo>
                      <a:pt x="1181481" y="968811"/>
                    </a:lnTo>
                    <a:lnTo>
                      <a:pt x="1175451" y="981191"/>
                    </a:lnTo>
                    <a:lnTo>
                      <a:pt x="1168469" y="993253"/>
                    </a:lnTo>
                    <a:lnTo>
                      <a:pt x="1167094" y="996004"/>
                    </a:lnTo>
                    <a:lnTo>
                      <a:pt x="1166565" y="996745"/>
                    </a:lnTo>
                    <a:lnTo>
                      <a:pt x="1166883" y="996428"/>
                    </a:lnTo>
                    <a:lnTo>
                      <a:pt x="1167094" y="996004"/>
                    </a:lnTo>
                    <a:lnTo>
                      <a:pt x="1168152" y="994523"/>
                    </a:lnTo>
                    <a:lnTo>
                      <a:pt x="1169422" y="992936"/>
                    </a:lnTo>
                    <a:lnTo>
                      <a:pt x="1167517" y="995899"/>
                    </a:lnTo>
                    <a:lnTo>
                      <a:pt x="1167517" y="995793"/>
                    </a:lnTo>
                    <a:lnTo>
                      <a:pt x="1167200" y="996110"/>
                    </a:lnTo>
                    <a:lnTo>
                      <a:pt x="1166756" y="996872"/>
                    </a:lnTo>
                    <a:lnTo>
                      <a:pt x="1166565" y="997062"/>
                    </a:lnTo>
                    <a:lnTo>
                      <a:pt x="1166089" y="998015"/>
                    </a:lnTo>
                    <a:lnTo>
                      <a:pt x="1164979" y="999919"/>
                    </a:lnTo>
                    <a:lnTo>
                      <a:pt x="1164979" y="1000078"/>
                    </a:lnTo>
                    <a:lnTo>
                      <a:pt x="1164767" y="1000448"/>
                    </a:lnTo>
                    <a:lnTo>
                      <a:pt x="1164344" y="1000872"/>
                    </a:lnTo>
                    <a:lnTo>
                      <a:pt x="1161488" y="1007220"/>
                    </a:lnTo>
                    <a:lnTo>
                      <a:pt x="1155141" y="1019282"/>
                    </a:lnTo>
                    <a:lnTo>
                      <a:pt x="1148159" y="1031345"/>
                    </a:lnTo>
                    <a:lnTo>
                      <a:pt x="1141495" y="1043407"/>
                    </a:lnTo>
                    <a:lnTo>
                      <a:pt x="1133879" y="1055152"/>
                    </a:lnTo>
                    <a:lnTo>
                      <a:pt x="1126262" y="1066897"/>
                    </a:lnTo>
                    <a:lnTo>
                      <a:pt x="1118329" y="1078959"/>
                    </a:lnTo>
                    <a:lnTo>
                      <a:pt x="1109760" y="1090704"/>
                    </a:lnTo>
                    <a:lnTo>
                      <a:pt x="1093258" y="1114194"/>
                    </a:lnTo>
                    <a:lnTo>
                      <a:pt x="1076439" y="1138319"/>
                    </a:lnTo>
                    <a:lnTo>
                      <a:pt x="1068188" y="1150698"/>
                    </a:lnTo>
                    <a:lnTo>
                      <a:pt x="1059937" y="1163396"/>
                    </a:lnTo>
                    <a:lnTo>
                      <a:pt x="1052003" y="1175775"/>
                    </a:lnTo>
                    <a:lnTo>
                      <a:pt x="1044704" y="1188790"/>
                    </a:lnTo>
                    <a:lnTo>
                      <a:pt x="1037088" y="1201805"/>
                    </a:lnTo>
                    <a:lnTo>
                      <a:pt x="1029789" y="1214819"/>
                    </a:lnTo>
                    <a:lnTo>
                      <a:pt x="1023125" y="1228786"/>
                    </a:lnTo>
                    <a:lnTo>
                      <a:pt x="1016461" y="1242118"/>
                    </a:lnTo>
                    <a:lnTo>
                      <a:pt x="1010748" y="1256085"/>
                    </a:lnTo>
                    <a:lnTo>
                      <a:pt x="1005036" y="1269735"/>
                    </a:lnTo>
                    <a:lnTo>
                      <a:pt x="999959" y="1284019"/>
                    </a:lnTo>
                    <a:lnTo>
                      <a:pt x="995199" y="1298621"/>
                    </a:lnTo>
                    <a:lnTo>
                      <a:pt x="991073" y="1312905"/>
                    </a:lnTo>
                    <a:lnTo>
                      <a:pt x="987265" y="1327189"/>
                    </a:lnTo>
                    <a:lnTo>
                      <a:pt x="983774" y="1341791"/>
                    </a:lnTo>
                    <a:lnTo>
                      <a:pt x="980918" y="1356393"/>
                    </a:lnTo>
                    <a:lnTo>
                      <a:pt x="978379" y="1370995"/>
                    </a:lnTo>
                    <a:lnTo>
                      <a:pt x="976475" y="1385597"/>
                    </a:lnTo>
                    <a:lnTo>
                      <a:pt x="974888" y="1400198"/>
                    </a:lnTo>
                    <a:lnTo>
                      <a:pt x="973619" y="1415118"/>
                    </a:lnTo>
                    <a:lnTo>
                      <a:pt x="972350" y="1430037"/>
                    </a:lnTo>
                    <a:lnTo>
                      <a:pt x="972032" y="1444639"/>
                    </a:lnTo>
                    <a:lnTo>
                      <a:pt x="971715" y="1459240"/>
                    </a:lnTo>
                    <a:lnTo>
                      <a:pt x="972032" y="1474160"/>
                    </a:lnTo>
                    <a:lnTo>
                      <a:pt x="972667" y="1488761"/>
                    </a:lnTo>
                    <a:lnTo>
                      <a:pt x="973619" y="1503363"/>
                    </a:lnTo>
                    <a:lnTo>
                      <a:pt x="975523" y="1488761"/>
                    </a:lnTo>
                    <a:lnTo>
                      <a:pt x="977110" y="1474477"/>
                    </a:lnTo>
                    <a:lnTo>
                      <a:pt x="979331" y="1459875"/>
                    </a:lnTo>
                    <a:lnTo>
                      <a:pt x="981553" y="1445591"/>
                    </a:lnTo>
                    <a:lnTo>
                      <a:pt x="984091" y="1431306"/>
                    </a:lnTo>
                    <a:lnTo>
                      <a:pt x="987265" y="1417022"/>
                    </a:lnTo>
                    <a:lnTo>
                      <a:pt x="990438" y="1402738"/>
                    </a:lnTo>
                    <a:lnTo>
                      <a:pt x="993929" y="1389088"/>
                    </a:lnTo>
                    <a:lnTo>
                      <a:pt x="997737" y="1375121"/>
                    </a:lnTo>
                    <a:lnTo>
                      <a:pt x="1001863" y="1361472"/>
                    </a:lnTo>
                    <a:lnTo>
                      <a:pt x="1005988" y="1347822"/>
                    </a:lnTo>
                    <a:lnTo>
                      <a:pt x="1011066" y="1334490"/>
                    </a:lnTo>
                    <a:lnTo>
                      <a:pt x="1016143" y="1321476"/>
                    </a:lnTo>
                    <a:lnTo>
                      <a:pt x="1021856" y="1308144"/>
                    </a:lnTo>
                    <a:lnTo>
                      <a:pt x="1027568" y="1295129"/>
                    </a:lnTo>
                    <a:lnTo>
                      <a:pt x="1033915" y="1282432"/>
                    </a:lnTo>
                    <a:lnTo>
                      <a:pt x="1040262" y="1269735"/>
                    </a:lnTo>
                    <a:lnTo>
                      <a:pt x="1047243" y="1257672"/>
                    </a:lnTo>
                    <a:lnTo>
                      <a:pt x="1054225" y="1245293"/>
                    </a:lnTo>
                    <a:lnTo>
                      <a:pt x="1061841" y="1233548"/>
                    </a:lnTo>
                    <a:lnTo>
                      <a:pt x="1069775" y="1221803"/>
                    </a:lnTo>
                    <a:lnTo>
                      <a:pt x="1077391" y="1210058"/>
                    </a:lnTo>
                    <a:lnTo>
                      <a:pt x="1085959" y="1198630"/>
                    </a:lnTo>
                    <a:lnTo>
                      <a:pt x="1094528" y="1187203"/>
                    </a:lnTo>
                    <a:lnTo>
                      <a:pt x="1111982" y="1164665"/>
                    </a:lnTo>
                    <a:lnTo>
                      <a:pt x="1130071" y="1142128"/>
                    </a:lnTo>
                    <a:lnTo>
                      <a:pt x="1148477" y="1119273"/>
                    </a:lnTo>
                    <a:lnTo>
                      <a:pt x="1166883" y="1096100"/>
                    </a:lnTo>
                    <a:lnTo>
                      <a:pt x="1175768" y="1084038"/>
                    </a:lnTo>
                    <a:lnTo>
                      <a:pt x="1184971" y="1071658"/>
                    </a:lnTo>
                    <a:lnTo>
                      <a:pt x="1193222" y="1059279"/>
                    </a:lnTo>
                    <a:lnTo>
                      <a:pt x="1201473" y="1046264"/>
                    </a:lnTo>
                    <a:lnTo>
                      <a:pt x="1205599" y="1039915"/>
                    </a:lnTo>
                    <a:lnTo>
                      <a:pt x="1209724" y="1032932"/>
                    </a:lnTo>
                    <a:lnTo>
                      <a:pt x="1212263" y="1027853"/>
                    </a:lnTo>
                    <a:lnTo>
                      <a:pt x="1213215" y="1026583"/>
                    </a:lnTo>
                    <a:lnTo>
                      <a:pt x="1213850" y="1025314"/>
                    </a:lnTo>
                    <a:lnTo>
                      <a:pt x="1213215" y="1025948"/>
                    </a:lnTo>
                    <a:lnTo>
                      <a:pt x="1213850" y="1024679"/>
                    </a:lnTo>
                    <a:lnTo>
                      <a:pt x="1213850" y="1025313"/>
                    </a:lnTo>
                    <a:lnTo>
                      <a:pt x="1214167" y="1024679"/>
                    </a:lnTo>
                    <a:lnTo>
                      <a:pt x="1214802" y="1023409"/>
                    </a:lnTo>
                    <a:lnTo>
                      <a:pt x="1216071" y="1021504"/>
                    </a:lnTo>
                    <a:lnTo>
                      <a:pt x="1224005" y="1008490"/>
                    </a:lnTo>
                    <a:lnTo>
                      <a:pt x="1231939" y="995475"/>
                    </a:lnTo>
                    <a:lnTo>
                      <a:pt x="1238920" y="982143"/>
                    </a:lnTo>
                    <a:lnTo>
                      <a:pt x="1245902" y="968176"/>
                    </a:lnTo>
                    <a:lnTo>
                      <a:pt x="1252566" y="954527"/>
                    </a:lnTo>
                    <a:lnTo>
                      <a:pt x="1258913" y="940560"/>
                    </a:lnTo>
                    <a:lnTo>
                      <a:pt x="1264625" y="926593"/>
                    </a:lnTo>
                    <a:lnTo>
                      <a:pt x="1270338" y="912626"/>
                    </a:lnTo>
                    <a:lnTo>
                      <a:pt x="1275732" y="898342"/>
                    </a:lnTo>
                    <a:lnTo>
                      <a:pt x="1280810" y="883422"/>
                    </a:lnTo>
                    <a:lnTo>
                      <a:pt x="1285253" y="869138"/>
                    </a:lnTo>
                    <a:lnTo>
                      <a:pt x="1289378" y="854219"/>
                    </a:lnTo>
                    <a:lnTo>
                      <a:pt x="1293186" y="839300"/>
                    </a:lnTo>
                    <a:lnTo>
                      <a:pt x="1296677" y="824380"/>
                    </a:lnTo>
                    <a:lnTo>
                      <a:pt x="1299533" y="809461"/>
                    </a:lnTo>
                    <a:lnTo>
                      <a:pt x="1302707" y="794542"/>
                    </a:lnTo>
                    <a:lnTo>
                      <a:pt x="1304928" y="779305"/>
                    </a:lnTo>
                    <a:lnTo>
                      <a:pt x="1306832" y="764069"/>
                    </a:lnTo>
                    <a:lnTo>
                      <a:pt x="1308419" y="749150"/>
                    </a:lnTo>
                    <a:lnTo>
                      <a:pt x="1309688" y="733596"/>
                    </a:lnTo>
                    <a:lnTo>
                      <a:pt x="1310640" y="718359"/>
                    </a:lnTo>
                    <a:lnTo>
                      <a:pt x="1311275" y="703122"/>
                    </a:lnTo>
                    <a:lnTo>
                      <a:pt x="1311275" y="687886"/>
                    </a:lnTo>
                    <a:lnTo>
                      <a:pt x="1311275" y="672331"/>
                    </a:lnTo>
                    <a:lnTo>
                      <a:pt x="1310640" y="657412"/>
                    </a:lnTo>
                    <a:lnTo>
                      <a:pt x="1309688" y="642176"/>
                    </a:lnTo>
                    <a:lnTo>
                      <a:pt x="1308419" y="626622"/>
                    </a:lnTo>
                    <a:lnTo>
                      <a:pt x="1306832" y="611385"/>
                    </a:lnTo>
                    <a:lnTo>
                      <a:pt x="1304928" y="596466"/>
                    </a:lnTo>
                    <a:lnTo>
                      <a:pt x="1302707" y="580912"/>
                    </a:lnTo>
                    <a:lnTo>
                      <a:pt x="1299533" y="565992"/>
                    </a:lnTo>
                    <a:lnTo>
                      <a:pt x="1296677" y="551073"/>
                    </a:lnTo>
                    <a:lnTo>
                      <a:pt x="1293186" y="536154"/>
                    </a:lnTo>
                    <a:lnTo>
                      <a:pt x="1289061" y="521235"/>
                    </a:lnTo>
                    <a:lnTo>
                      <a:pt x="1284935" y="506633"/>
                    </a:lnTo>
                    <a:lnTo>
                      <a:pt x="1280493" y="492031"/>
                    </a:lnTo>
                    <a:lnTo>
                      <a:pt x="1275415" y="477747"/>
                    </a:lnTo>
                    <a:lnTo>
                      <a:pt x="1270338" y="463145"/>
                    </a:lnTo>
                    <a:lnTo>
                      <a:pt x="1264625" y="448861"/>
                    </a:lnTo>
                    <a:lnTo>
                      <a:pt x="1258913" y="434894"/>
                    </a:lnTo>
                    <a:lnTo>
                      <a:pt x="1252249" y="420927"/>
                    </a:lnTo>
                    <a:lnTo>
                      <a:pt x="1245902" y="407278"/>
                    </a:lnTo>
                    <a:lnTo>
                      <a:pt x="1238603" y="393628"/>
                    </a:lnTo>
                    <a:lnTo>
                      <a:pt x="1231304" y="379979"/>
                    </a:lnTo>
                    <a:lnTo>
                      <a:pt x="1224005" y="366646"/>
                    </a:lnTo>
                    <a:lnTo>
                      <a:pt x="1215754" y="353632"/>
                    </a:lnTo>
                    <a:lnTo>
                      <a:pt x="1207503" y="340935"/>
                    </a:lnTo>
                    <a:lnTo>
                      <a:pt x="1199252" y="328237"/>
                    </a:lnTo>
                    <a:lnTo>
                      <a:pt x="1190366" y="315858"/>
                    </a:lnTo>
                    <a:lnTo>
                      <a:pt x="1181163" y="303795"/>
                    </a:lnTo>
                    <a:lnTo>
                      <a:pt x="1171643" y="291733"/>
                    </a:lnTo>
                    <a:lnTo>
                      <a:pt x="1162123" y="280306"/>
                    </a:lnTo>
                    <a:lnTo>
                      <a:pt x="1151967" y="268561"/>
                    </a:lnTo>
                    <a:lnTo>
                      <a:pt x="1141812" y="257451"/>
                    </a:lnTo>
                    <a:lnTo>
                      <a:pt x="1131023" y="246658"/>
                    </a:lnTo>
                    <a:lnTo>
                      <a:pt x="1120233" y="235865"/>
                    </a:lnTo>
                    <a:lnTo>
                      <a:pt x="1109126" y="225390"/>
                    </a:lnTo>
                    <a:lnTo>
                      <a:pt x="1097701" y="215232"/>
                    </a:lnTo>
                    <a:lnTo>
                      <a:pt x="1086277" y="205709"/>
                    </a:lnTo>
                    <a:lnTo>
                      <a:pt x="1074535" y="196187"/>
                    </a:lnTo>
                    <a:lnTo>
                      <a:pt x="1062476" y="186664"/>
                    </a:lnTo>
                    <a:lnTo>
                      <a:pt x="1050417" y="177776"/>
                    </a:lnTo>
                    <a:lnTo>
                      <a:pt x="1038040" y="168888"/>
                    </a:lnTo>
                    <a:lnTo>
                      <a:pt x="1025664" y="160952"/>
                    </a:lnTo>
                    <a:lnTo>
                      <a:pt x="1012653" y="152699"/>
                    </a:lnTo>
                    <a:lnTo>
                      <a:pt x="999959" y="145080"/>
                    </a:lnTo>
                    <a:lnTo>
                      <a:pt x="986630" y="137779"/>
                    </a:lnTo>
                    <a:lnTo>
                      <a:pt x="973619" y="130479"/>
                    </a:lnTo>
                    <a:lnTo>
                      <a:pt x="959656" y="124130"/>
                    </a:lnTo>
                    <a:lnTo>
                      <a:pt x="946327" y="117464"/>
                    </a:lnTo>
                    <a:lnTo>
                      <a:pt x="932364" y="111750"/>
                    </a:lnTo>
                    <a:lnTo>
                      <a:pt x="918718" y="105719"/>
                    </a:lnTo>
                    <a:lnTo>
                      <a:pt x="904755" y="100640"/>
                    </a:lnTo>
                    <a:lnTo>
                      <a:pt x="890474" y="95561"/>
                    </a:lnTo>
                    <a:lnTo>
                      <a:pt x="876194" y="91117"/>
                    </a:lnTo>
                    <a:lnTo>
                      <a:pt x="861913" y="86673"/>
                    </a:lnTo>
                    <a:lnTo>
                      <a:pt x="847633" y="82864"/>
                    </a:lnTo>
                    <a:lnTo>
                      <a:pt x="833352" y="79690"/>
                    </a:lnTo>
                    <a:lnTo>
                      <a:pt x="818437" y="76516"/>
                    </a:lnTo>
                    <a:lnTo>
                      <a:pt x="803839" y="73659"/>
                    </a:lnTo>
                    <a:lnTo>
                      <a:pt x="789241" y="71437"/>
                    </a:lnTo>
                    <a:lnTo>
                      <a:pt x="774643" y="69215"/>
                    </a:lnTo>
                    <a:lnTo>
                      <a:pt x="759728" y="67627"/>
                    </a:lnTo>
                    <a:lnTo>
                      <a:pt x="745130" y="66675"/>
                    </a:lnTo>
                    <a:lnTo>
                      <a:pt x="730532" y="65723"/>
                    </a:lnTo>
                    <a:lnTo>
                      <a:pt x="715934" y="65405"/>
                    </a:lnTo>
                    <a:lnTo>
                      <a:pt x="701019" y="65088"/>
                    </a:lnTo>
                    <a:close/>
                    <a:moveTo>
                      <a:pt x="679609" y="0"/>
                    </a:moveTo>
                    <a:lnTo>
                      <a:pt x="696766" y="318"/>
                    </a:lnTo>
                    <a:lnTo>
                      <a:pt x="714241" y="953"/>
                    </a:lnTo>
                    <a:lnTo>
                      <a:pt x="731715" y="2223"/>
                    </a:lnTo>
                    <a:lnTo>
                      <a:pt x="748555" y="3493"/>
                    </a:lnTo>
                    <a:lnTo>
                      <a:pt x="766030" y="5399"/>
                    </a:lnTo>
                    <a:lnTo>
                      <a:pt x="782551" y="7939"/>
                    </a:lnTo>
                    <a:lnTo>
                      <a:pt x="799708" y="10797"/>
                    </a:lnTo>
                    <a:lnTo>
                      <a:pt x="816230" y="13973"/>
                    </a:lnTo>
                    <a:lnTo>
                      <a:pt x="833069" y="17784"/>
                    </a:lnTo>
                    <a:lnTo>
                      <a:pt x="849273" y="21594"/>
                    </a:lnTo>
                    <a:lnTo>
                      <a:pt x="865159" y="25723"/>
                    </a:lnTo>
                    <a:lnTo>
                      <a:pt x="881363" y="30804"/>
                    </a:lnTo>
                    <a:lnTo>
                      <a:pt x="897249" y="35885"/>
                    </a:lnTo>
                    <a:lnTo>
                      <a:pt x="912817" y="41601"/>
                    </a:lnTo>
                    <a:lnTo>
                      <a:pt x="928704" y="47317"/>
                    </a:lnTo>
                    <a:lnTo>
                      <a:pt x="943954" y="53668"/>
                    </a:lnTo>
                    <a:lnTo>
                      <a:pt x="958887" y="60019"/>
                    </a:lnTo>
                    <a:lnTo>
                      <a:pt x="974138" y="67323"/>
                    </a:lnTo>
                    <a:lnTo>
                      <a:pt x="988753" y="74310"/>
                    </a:lnTo>
                    <a:lnTo>
                      <a:pt x="1003051" y="82249"/>
                    </a:lnTo>
                    <a:lnTo>
                      <a:pt x="1017348" y="90188"/>
                    </a:lnTo>
                    <a:lnTo>
                      <a:pt x="1031646" y="98444"/>
                    </a:lnTo>
                    <a:lnTo>
                      <a:pt x="1045626" y="107019"/>
                    </a:lnTo>
                    <a:lnTo>
                      <a:pt x="1059288" y="116228"/>
                    </a:lnTo>
                    <a:lnTo>
                      <a:pt x="1072632" y="125437"/>
                    </a:lnTo>
                    <a:lnTo>
                      <a:pt x="1085976" y="135282"/>
                    </a:lnTo>
                    <a:lnTo>
                      <a:pt x="1098685" y="144808"/>
                    </a:lnTo>
                    <a:lnTo>
                      <a:pt x="1111394" y="155288"/>
                    </a:lnTo>
                    <a:lnTo>
                      <a:pt x="1123785" y="165768"/>
                    </a:lnTo>
                    <a:lnTo>
                      <a:pt x="1136177" y="176565"/>
                    </a:lnTo>
                    <a:lnTo>
                      <a:pt x="1147932" y="187679"/>
                    </a:lnTo>
                    <a:lnTo>
                      <a:pt x="1159688" y="199112"/>
                    </a:lnTo>
                    <a:lnTo>
                      <a:pt x="1171126" y="210861"/>
                    </a:lnTo>
                    <a:lnTo>
                      <a:pt x="1182246" y="222611"/>
                    </a:lnTo>
                    <a:lnTo>
                      <a:pt x="1193049" y="234996"/>
                    </a:lnTo>
                    <a:lnTo>
                      <a:pt x="1203534" y="247381"/>
                    </a:lnTo>
                    <a:lnTo>
                      <a:pt x="1214019" y="260084"/>
                    </a:lnTo>
                    <a:lnTo>
                      <a:pt x="1223868" y="272786"/>
                    </a:lnTo>
                    <a:lnTo>
                      <a:pt x="1233717" y="286124"/>
                    </a:lnTo>
                    <a:lnTo>
                      <a:pt x="1242614" y="299779"/>
                    </a:lnTo>
                    <a:lnTo>
                      <a:pt x="1251828" y="313434"/>
                    </a:lnTo>
                    <a:lnTo>
                      <a:pt x="1260406" y="327089"/>
                    </a:lnTo>
                    <a:lnTo>
                      <a:pt x="1268985" y="341380"/>
                    </a:lnTo>
                    <a:lnTo>
                      <a:pt x="1276610" y="355670"/>
                    </a:lnTo>
                    <a:lnTo>
                      <a:pt x="1284553" y="370278"/>
                    </a:lnTo>
                    <a:lnTo>
                      <a:pt x="1291861" y="384886"/>
                    </a:lnTo>
                    <a:lnTo>
                      <a:pt x="1298851" y="399811"/>
                    </a:lnTo>
                    <a:lnTo>
                      <a:pt x="1305523" y="414737"/>
                    </a:lnTo>
                    <a:lnTo>
                      <a:pt x="1311560" y="430297"/>
                    </a:lnTo>
                    <a:lnTo>
                      <a:pt x="1317596" y="445858"/>
                    </a:lnTo>
                    <a:lnTo>
                      <a:pt x="1322998" y="461418"/>
                    </a:lnTo>
                    <a:lnTo>
                      <a:pt x="1328399" y="477614"/>
                    </a:lnTo>
                    <a:lnTo>
                      <a:pt x="1333165" y="493492"/>
                    </a:lnTo>
                    <a:lnTo>
                      <a:pt x="1337295" y="509370"/>
                    </a:lnTo>
                    <a:lnTo>
                      <a:pt x="1341425" y="525883"/>
                    </a:lnTo>
                    <a:lnTo>
                      <a:pt x="1344920" y="542397"/>
                    </a:lnTo>
                    <a:lnTo>
                      <a:pt x="1348098" y="559227"/>
                    </a:lnTo>
                    <a:lnTo>
                      <a:pt x="1351275" y="576058"/>
                    </a:lnTo>
                    <a:lnTo>
                      <a:pt x="1353499" y="592571"/>
                    </a:lnTo>
                    <a:lnTo>
                      <a:pt x="1355405" y="610037"/>
                    </a:lnTo>
                    <a:lnTo>
                      <a:pt x="1356676" y="626868"/>
                    </a:lnTo>
                    <a:lnTo>
                      <a:pt x="1357947" y="644334"/>
                    </a:lnTo>
                    <a:lnTo>
                      <a:pt x="1358582" y="661800"/>
                    </a:lnTo>
                    <a:lnTo>
                      <a:pt x="1358900" y="679266"/>
                    </a:lnTo>
                    <a:lnTo>
                      <a:pt x="1358582" y="691333"/>
                    </a:lnTo>
                    <a:lnTo>
                      <a:pt x="1358265" y="703401"/>
                    </a:lnTo>
                    <a:lnTo>
                      <a:pt x="1357947" y="715151"/>
                    </a:lnTo>
                    <a:lnTo>
                      <a:pt x="1356994" y="726900"/>
                    </a:lnTo>
                    <a:lnTo>
                      <a:pt x="1356358" y="738968"/>
                    </a:lnTo>
                    <a:lnTo>
                      <a:pt x="1355088" y="750718"/>
                    </a:lnTo>
                    <a:lnTo>
                      <a:pt x="1353817" y="762150"/>
                    </a:lnTo>
                    <a:lnTo>
                      <a:pt x="1352546" y="773900"/>
                    </a:lnTo>
                    <a:lnTo>
                      <a:pt x="1350639" y="785332"/>
                    </a:lnTo>
                    <a:lnTo>
                      <a:pt x="1348415" y="796764"/>
                    </a:lnTo>
                    <a:lnTo>
                      <a:pt x="1346509" y="808196"/>
                    </a:lnTo>
                    <a:lnTo>
                      <a:pt x="1344285" y="819629"/>
                    </a:lnTo>
                    <a:lnTo>
                      <a:pt x="1342061" y="831061"/>
                    </a:lnTo>
                    <a:lnTo>
                      <a:pt x="1339201" y="842175"/>
                    </a:lnTo>
                    <a:lnTo>
                      <a:pt x="1336342" y="853290"/>
                    </a:lnTo>
                    <a:lnTo>
                      <a:pt x="1333165" y="864405"/>
                    </a:lnTo>
                    <a:lnTo>
                      <a:pt x="1326810" y="885999"/>
                    </a:lnTo>
                    <a:lnTo>
                      <a:pt x="1319503" y="907593"/>
                    </a:lnTo>
                    <a:lnTo>
                      <a:pt x="1311242" y="928870"/>
                    </a:lnTo>
                    <a:lnTo>
                      <a:pt x="1302981" y="949829"/>
                    </a:lnTo>
                    <a:lnTo>
                      <a:pt x="1293449" y="970471"/>
                    </a:lnTo>
                    <a:lnTo>
                      <a:pt x="1283282" y="990477"/>
                    </a:lnTo>
                    <a:lnTo>
                      <a:pt x="1272797" y="1010484"/>
                    </a:lnTo>
                    <a:lnTo>
                      <a:pt x="1261359" y="1029855"/>
                    </a:lnTo>
                    <a:lnTo>
                      <a:pt x="1261359" y="1030172"/>
                    </a:lnTo>
                    <a:lnTo>
                      <a:pt x="1261042" y="1030490"/>
                    </a:lnTo>
                    <a:lnTo>
                      <a:pt x="1261042" y="1030808"/>
                    </a:lnTo>
                    <a:lnTo>
                      <a:pt x="1260724" y="1031443"/>
                    </a:lnTo>
                    <a:lnTo>
                      <a:pt x="1253099" y="1045098"/>
                    </a:lnTo>
                    <a:lnTo>
                      <a:pt x="1245791" y="1058753"/>
                    </a:lnTo>
                    <a:lnTo>
                      <a:pt x="1237530" y="1071773"/>
                    </a:lnTo>
                    <a:lnTo>
                      <a:pt x="1229269" y="1084476"/>
                    </a:lnTo>
                    <a:lnTo>
                      <a:pt x="1220691" y="1097178"/>
                    </a:lnTo>
                    <a:lnTo>
                      <a:pt x="1212112" y="1109563"/>
                    </a:lnTo>
                    <a:lnTo>
                      <a:pt x="1194002" y="1134333"/>
                    </a:lnTo>
                    <a:lnTo>
                      <a:pt x="1175892" y="1158785"/>
                    </a:lnTo>
                    <a:lnTo>
                      <a:pt x="1157146" y="1183873"/>
                    </a:lnTo>
                    <a:lnTo>
                      <a:pt x="1147932" y="1196575"/>
                    </a:lnTo>
                    <a:lnTo>
                      <a:pt x="1139354" y="1209913"/>
                    </a:lnTo>
                    <a:lnTo>
                      <a:pt x="1130458" y="1223250"/>
                    </a:lnTo>
                    <a:lnTo>
                      <a:pt x="1121561" y="1236906"/>
                    </a:lnTo>
                    <a:lnTo>
                      <a:pt x="1112983" y="1251513"/>
                    </a:lnTo>
                    <a:lnTo>
                      <a:pt x="1105040" y="1266439"/>
                    </a:lnTo>
                    <a:lnTo>
                      <a:pt x="1097097" y="1281682"/>
                    </a:lnTo>
                    <a:lnTo>
                      <a:pt x="1089153" y="1297560"/>
                    </a:lnTo>
                    <a:lnTo>
                      <a:pt x="1082164" y="1314391"/>
                    </a:lnTo>
                    <a:lnTo>
                      <a:pt x="1075174" y="1331857"/>
                    </a:lnTo>
                    <a:lnTo>
                      <a:pt x="1068819" y="1350275"/>
                    </a:lnTo>
                    <a:lnTo>
                      <a:pt x="1062783" y="1369329"/>
                    </a:lnTo>
                    <a:lnTo>
                      <a:pt x="1057699" y="1389336"/>
                    </a:lnTo>
                    <a:lnTo>
                      <a:pt x="1054839" y="1399815"/>
                    </a:lnTo>
                    <a:lnTo>
                      <a:pt x="1052615" y="1410295"/>
                    </a:lnTo>
                    <a:lnTo>
                      <a:pt x="1050391" y="1421092"/>
                    </a:lnTo>
                    <a:lnTo>
                      <a:pt x="1048485" y="1432524"/>
                    </a:lnTo>
                    <a:lnTo>
                      <a:pt x="1046579" y="1443956"/>
                    </a:lnTo>
                    <a:lnTo>
                      <a:pt x="1044672" y="1455706"/>
                    </a:lnTo>
                    <a:lnTo>
                      <a:pt x="1042766" y="1467456"/>
                    </a:lnTo>
                    <a:lnTo>
                      <a:pt x="1041495" y="1479841"/>
                    </a:lnTo>
                    <a:lnTo>
                      <a:pt x="1040224" y="1492543"/>
                    </a:lnTo>
                    <a:lnTo>
                      <a:pt x="1039271" y="1505246"/>
                    </a:lnTo>
                    <a:lnTo>
                      <a:pt x="1038636" y="1518583"/>
                    </a:lnTo>
                    <a:lnTo>
                      <a:pt x="1037682" y="1531921"/>
                    </a:lnTo>
                    <a:lnTo>
                      <a:pt x="1037365" y="1546211"/>
                    </a:lnTo>
                    <a:lnTo>
                      <a:pt x="1037047" y="1560184"/>
                    </a:lnTo>
                    <a:lnTo>
                      <a:pt x="1036729" y="1565583"/>
                    </a:lnTo>
                    <a:lnTo>
                      <a:pt x="1035776" y="1571299"/>
                    </a:lnTo>
                    <a:lnTo>
                      <a:pt x="1034505" y="1576697"/>
                    </a:lnTo>
                    <a:lnTo>
                      <a:pt x="1032599" y="1582096"/>
                    </a:lnTo>
                    <a:lnTo>
                      <a:pt x="1030057" y="1586542"/>
                    </a:lnTo>
                    <a:lnTo>
                      <a:pt x="1027198" y="1591305"/>
                    </a:lnTo>
                    <a:lnTo>
                      <a:pt x="1024020" y="1595751"/>
                    </a:lnTo>
                    <a:lnTo>
                      <a:pt x="1020208" y="1599562"/>
                    </a:lnTo>
                    <a:lnTo>
                      <a:pt x="1016395" y="1603055"/>
                    </a:lnTo>
                    <a:lnTo>
                      <a:pt x="1012265" y="1606548"/>
                    </a:lnTo>
                    <a:lnTo>
                      <a:pt x="1007499" y="1609089"/>
                    </a:lnTo>
                    <a:lnTo>
                      <a:pt x="1002733" y="1611629"/>
                    </a:lnTo>
                    <a:lnTo>
                      <a:pt x="997649" y="1613217"/>
                    </a:lnTo>
                    <a:lnTo>
                      <a:pt x="992248" y="1614805"/>
                    </a:lnTo>
                    <a:lnTo>
                      <a:pt x="986847" y="1615758"/>
                    </a:lnTo>
                    <a:lnTo>
                      <a:pt x="980810" y="1616075"/>
                    </a:lnTo>
                    <a:lnTo>
                      <a:pt x="679609" y="1616075"/>
                    </a:lnTo>
                    <a:lnTo>
                      <a:pt x="377772" y="1616075"/>
                    </a:lnTo>
                    <a:lnTo>
                      <a:pt x="371736" y="1615758"/>
                    </a:lnTo>
                    <a:lnTo>
                      <a:pt x="366334" y="1614805"/>
                    </a:lnTo>
                    <a:lnTo>
                      <a:pt x="360933" y="1613217"/>
                    </a:lnTo>
                    <a:lnTo>
                      <a:pt x="355850" y="1611629"/>
                    </a:lnTo>
                    <a:lnTo>
                      <a:pt x="351084" y="1609089"/>
                    </a:lnTo>
                    <a:lnTo>
                      <a:pt x="346318" y="1606548"/>
                    </a:lnTo>
                    <a:lnTo>
                      <a:pt x="342187" y="1603055"/>
                    </a:lnTo>
                    <a:lnTo>
                      <a:pt x="338057" y="1599562"/>
                    </a:lnTo>
                    <a:lnTo>
                      <a:pt x="334562" y="1595751"/>
                    </a:lnTo>
                    <a:lnTo>
                      <a:pt x="331385" y="1591305"/>
                    </a:lnTo>
                    <a:lnTo>
                      <a:pt x="328525" y="1586859"/>
                    </a:lnTo>
                    <a:lnTo>
                      <a:pt x="325984" y="1582096"/>
                    </a:lnTo>
                    <a:lnTo>
                      <a:pt x="324077" y="1576697"/>
                    </a:lnTo>
                    <a:lnTo>
                      <a:pt x="322806" y="1571616"/>
                    </a:lnTo>
                    <a:lnTo>
                      <a:pt x="321853" y="1565900"/>
                    </a:lnTo>
                    <a:lnTo>
                      <a:pt x="321535" y="1560184"/>
                    </a:lnTo>
                    <a:lnTo>
                      <a:pt x="321218" y="1546211"/>
                    </a:lnTo>
                    <a:lnTo>
                      <a:pt x="320900" y="1531921"/>
                    </a:lnTo>
                    <a:lnTo>
                      <a:pt x="320265" y="1518583"/>
                    </a:lnTo>
                    <a:lnTo>
                      <a:pt x="319311" y="1505246"/>
                    </a:lnTo>
                    <a:lnTo>
                      <a:pt x="318358" y="1492543"/>
                    </a:lnTo>
                    <a:lnTo>
                      <a:pt x="317087" y="1479841"/>
                    </a:lnTo>
                    <a:lnTo>
                      <a:pt x="315816" y="1467456"/>
                    </a:lnTo>
                    <a:lnTo>
                      <a:pt x="313910" y="1455706"/>
                    </a:lnTo>
                    <a:lnTo>
                      <a:pt x="312004" y="1443956"/>
                    </a:lnTo>
                    <a:lnTo>
                      <a:pt x="310415" y="1432524"/>
                    </a:lnTo>
                    <a:lnTo>
                      <a:pt x="308191" y="1421409"/>
                    </a:lnTo>
                    <a:lnTo>
                      <a:pt x="305967" y="1410295"/>
                    </a:lnTo>
                    <a:lnTo>
                      <a:pt x="303743" y="1399815"/>
                    </a:lnTo>
                    <a:lnTo>
                      <a:pt x="301201" y="1389336"/>
                    </a:lnTo>
                    <a:lnTo>
                      <a:pt x="295800" y="1369329"/>
                    </a:lnTo>
                    <a:lnTo>
                      <a:pt x="289763" y="1350275"/>
                    </a:lnTo>
                    <a:lnTo>
                      <a:pt x="283409" y="1331857"/>
                    </a:lnTo>
                    <a:lnTo>
                      <a:pt x="276419" y="1314391"/>
                    </a:lnTo>
                    <a:lnTo>
                      <a:pt x="269429" y="1297560"/>
                    </a:lnTo>
                    <a:lnTo>
                      <a:pt x="261804" y="1281682"/>
                    </a:lnTo>
                    <a:lnTo>
                      <a:pt x="253543" y="1266439"/>
                    </a:lnTo>
                    <a:lnTo>
                      <a:pt x="245600" y="1251513"/>
                    </a:lnTo>
                    <a:lnTo>
                      <a:pt x="237021" y="1236906"/>
                    </a:lnTo>
                    <a:lnTo>
                      <a:pt x="228125" y="1223250"/>
                    </a:lnTo>
                    <a:lnTo>
                      <a:pt x="219229" y="1209913"/>
                    </a:lnTo>
                    <a:lnTo>
                      <a:pt x="210650" y="1196575"/>
                    </a:lnTo>
                    <a:lnTo>
                      <a:pt x="201436" y="1183873"/>
                    </a:lnTo>
                    <a:lnTo>
                      <a:pt x="183008" y="1158785"/>
                    </a:lnTo>
                    <a:lnTo>
                      <a:pt x="164580" y="1134333"/>
                    </a:lnTo>
                    <a:lnTo>
                      <a:pt x="146470" y="1109563"/>
                    </a:lnTo>
                    <a:lnTo>
                      <a:pt x="137892" y="1097178"/>
                    </a:lnTo>
                    <a:lnTo>
                      <a:pt x="129313" y="1084476"/>
                    </a:lnTo>
                    <a:lnTo>
                      <a:pt x="121052" y="1071773"/>
                    </a:lnTo>
                    <a:lnTo>
                      <a:pt x="112792" y="1058753"/>
                    </a:lnTo>
                    <a:lnTo>
                      <a:pt x="105484" y="1045098"/>
                    </a:lnTo>
                    <a:lnTo>
                      <a:pt x="97859" y="1031443"/>
                    </a:lnTo>
                    <a:lnTo>
                      <a:pt x="97541" y="1030808"/>
                    </a:lnTo>
                    <a:lnTo>
                      <a:pt x="97223" y="1030490"/>
                    </a:lnTo>
                    <a:lnTo>
                      <a:pt x="97541" y="1030490"/>
                    </a:lnTo>
                    <a:lnTo>
                      <a:pt x="97541" y="1030172"/>
                    </a:lnTo>
                    <a:lnTo>
                      <a:pt x="97223" y="1029855"/>
                    </a:lnTo>
                    <a:lnTo>
                      <a:pt x="85785" y="1010484"/>
                    </a:lnTo>
                    <a:lnTo>
                      <a:pt x="75300" y="990477"/>
                    </a:lnTo>
                    <a:lnTo>
                      <a:pt x="65133" y="970471"/>
                    </a:lnTo>
                    <a:lnTo>
                      <a:pt x="55602" y="949829"/>
                    </a:lnTo>
                    <a:lnTo>
                      <a:pt x="47341" y="928870"/>
                    </a:lnTo>
                    <a:lnTo>
                      <a:pt x="39080" y="907593"/>
                    </a:lnTo>
                    <a:lnTo>
                      <a:pt x="31772" y="885999"/>
                    </a:lnTo>
                    <a:lnTo>
                      <a:pt x="25418" y="864405"/>
                    </a:lnTo>
                    <a:lnTo>
                      <a:pt x="22241" y="853290"/>
                    </a:lnTo>
                    <a:lnTo>
                      <a:pt x="19381" y="842175"/>
                    </a:lnTo>
                    <a:lnTo>
                      <a:pt x="16839" y="831061"/>
                    </a:lnTo>
                    <a:lnTo>
                      <a:pt x="14298" y="819629"/>
                    </a:lnTo>
                    <a:lnTo>
                      <a:pt x="12073" y="808196"/>
                    </a:lnTo>
                    <a:lnTo>
                      <a:pt x="10167" y="796764"/>
                    </a:lnTo>
                    <a:lnTo>
                      <a:pt x="7943" y="785332"/>
                    </a:lnTo>
                    <a:lnTo>
                      <a:pt x="6354" y="773900"/>
                    </a:lnTo>
                    <a:lnTo>
                      <a:pt x="4766" y="762150"/>
                    </a:lnTo>
                    <a:lnTo>
                      <a:pt x="3495" y="750718"/>
                    </a:lnTo>
                    <a:lnTo>
                      <a:pt x="2224" y="738968"/>
                    </a:lnTo>
                    <a:lnTo>
                      <a:pt x="1589" y="726900"/>
                    </a:lnTo>
                    <a:lnTo>
                      <a:pt x="635" y="715151"/>
                    </a:lnTo>
                    <a:lnTo>
                      <a:pt x="318" y="703401"/>
                    </a:lnTo>
                    <a:lnTo>
                      <a:pt x="0" y="691333"/>
                    </a:lnTo>
                    <a:lnTo>
                      <a:pt x="0" y="679266"/>
                    </a:lnTo>
                    <a:lnTo>
                      <a:pt x="0" y="661800"/>
                    </a:lnTo>
                    <a:lnTo>
                      <a:pt x="635" y="644334"/>
                    </a:lnTo>
                    <a:lnTo>
                      <a:pt x="1906" y="626868"/>
                    </a:lnTo>
                    <a:lnTo>
                      <a:pt x="3177" y="610037"/>
                    </a:lnTo>
                    <a:lnTo>
                      <a:pt x="5084" y="592571"/>
                    </a:lnTo>
                    <a:lnTo>
                      <a:pt x="7625" y="576058"/>
                    </a:lnTo>
                    <a:lnTo>
                      <a:pt x="10485" y="559227"/>
                    </a:lnTo>
                    <a:lnTo>
                      <a:pt x="13662" y="542397"/>
                    </a:lnTo>
                    <a:lnTo>
                      <a:pt x="17157" y="525883"/>
                    </a:lnTo>
                    <a:lnTo>
                      <a:pt x="21287" y="509370"/>
                    </a:lnTo>
                    <a:lnTo>
                      <a:pt x="25736" y="493492"/>
                    </a:lnTo>
                    <a:lnTo>
                      <a:pt x="30184" y="477614"/>
                    </a:lnTo>
                    <a:lnTo>
                      <a:pt x="35585" y="461418"/>
                    </a:lnTo>
                    <a:lnTo>
                      <a:pt x="40986" y="445858"/>
                    </a:lnTo>
                    <a:lnTo>
                      <a:pt x="47023" y="430297"/>
                    </a:lnTo>
                    <a:lnTo>
                      <a:pt x="53060" y="414737"/>
                    </a:lnTo>
                    <a:lnTo>
                      <a:pt x="59732" y="399811"/>
                    </a:lnTo>
                    <a:lnTo>
                      <a:pt x="66722" y="384886"/>
                    </a:lnTo>
                    <a:lnTo>
                      <a:pt x="74029" y="370278"/>
                    </a:lnTo>
                    <a:lnTo>
                      <a:pt x="81973" y="355670"/>
                    </a:lnTo>
                    <a:lnTo>
                      <a:pt x="89598" y="341380"/>
                    </a:lnTo>
                    <a:lnTo>
                      <a:pt x="98176" y="327089"/>
                    </a:lnTo>
                    <a:lnTo>
                      <a:pt x="106755" y="313434"/>
                    </a:lnTo>
                    <a:lnTo>
                      <a:pt x="115969" y="299779"/>
                    </a:lnTo>
                    <a:lnTo>
                      <a:pt x="124865" y="286124"/>
                    </a:lnTo>
                    <a:lnTo>
                      <a:pt x="134714" y="272786"/>
                    </a:lnTo>
                    <a:lnTo>
                      <a:pt x="144564" y="260084"/>
                    </a:lnTo>
                    <a:lnTo>
                      <a:pt x="155049" y="247381"/>
                    </a:lnTo>
                    <a:lnTo>
                      <a:pt x="165534" y="234996"/>
                    </a:lnTo>
                    <a:lnTo>
                      <a:pt x="176336" y="222611"/>
                    </a:lnTo>
                    <a:lnTo>
                      <a:pt x="187456" y="210861"/>
                    </a:lnTo>
                    <a:lnTo>
                      <a:pt x="198894" y="199112"/>
                    </a:lnTo>
                    <a:lnTo>
                      <a:pt x="210650" y="187679"/>
                    </a:lnTo>
                    <a:lnTo>
                      <a:pt x="222406" y="176565"/>
                    </a:lnTo>
                    <a:lnTo>
                      <a:pt x="234797" y="165768"/>
                    </a:lnTo>
                    <a:lnTo>
                      <a:pt x="247188" y="155288"/>
                    </a:lnTo>
                    <a:lnTo>
                      <a:pt x="259897" y="144808"/>
                    </a:lnTo>
                    <a:lnTo>
                      <a:pt x="272606" y="135282"/>
                    </a:lnTo>
                    <a:lnTo>
                      <a:pt x="285951" y="125437"/>
                    </a:lnTo>
                    <a:lnTo>
                      <a:pt x="299295" y="116228"/>
                    </a:lnTo>
                    <a:lnTo>
                      <a:pt x="312957" y="107019"/>
                    </a:lnTo>
                    <a:lnTo>
                      <a:pt x="326937" y="98444"/>
                    </a:lnTo>
                    <a:lnTo>
                      <a:pt x="341234" y="90188"/>
                    </a:lnTo>
                    <a:lnTo>
                      <a:pt x="355532" y="82249"/>
                    </a:lnTo>
                    <a:lnTo>
                      <a:pt x="369829" y="74310"/>
                    </a:lnTo>
                    <a:lnTo>
                      <a:pt x="384445" y="67323"/>
                    </a:lnTo>
                    <a:lnTo>
                      <a:pt x="399695" y="60019"/>
                    </a:lnTo>
                    <a:lnTo>
                      <a:pt x="414946" y="53668"/>
                    </a:lnTo>
                    <a:lnTo>
                      <a:pt x="430197" y="47317"/>
                    </a:lnTo>
                    <a:lnTo>
                      <a:pt x="445765" y="41601"/>
                    </a:lnTo>
                    <a:lnTo>
                      <a:pt x="461333" y="35885"/>
                    </a:lnTo>
                    <a:lnTo>
                      <a:pt x="477220" y="30804"/>
                    </a:lnTo>
                    <a:lnTo>
                      <a:pt x="493423" y="25723"/>
                    </a:lnTo>
                    <a:lnTo>
                      <a:pt x="509310" y="21594"/>
                    </a:lnTo>
                    <a:lnTo>
                      <a:pt x="525831" y="17784"/>
                    </a:lnTo>
                    <a:lnTo>
                      <a:pt x="542353" y="13973"/>
                    </a:lnTo>
                    <a:lnTo>
                      <a:pt x="558874" y="10797"/>
                    </a:lnTo>
                    <a:lnTo>
                      <a:pt x="576031" y="7939"/>
                    </a:lnTo>
                    <a:lnTo>
                      <a:pt x="592871" y="5399"/>
                    </a:lnTo>
                    <a:lnTo>
                      <a:pt x="610028" y="3493"/>
                    </a:lnTo>
                    <a:lnTo>
                      <a:pt x="626867" y="2223"/>
                    </a:lnTo>
                    <a:lnTo>
                      <a:pt x="644342" y="953"/>
                    </a:lnTo>
                    <a:lnTo>
                      <a:pt x="661816" y="318"/>
                    </a:lnTo>
                    <a:lnTo>
                      <a:pt x="67960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bIns="720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a:defRPr/>
                </a:pPr>
                <a:endParaRPr lang="zh-CN" altLang="en-US" sz="2000" dirty="0">
                  <a:solidFill>
                    <a:srgbClr val="FFFFFF"/>
                  </a:solidFill>
                </a:endParaRPr>
              </a:p>
            </p:txBody>
          </p:sp>
          <p:grpSp>
            <p:nvGrpSpPr>
              <p:cNvPr id="165" name="组合 164"/>
              <p:cNvGrpSpPr/>
              <p:nvPr/>
            </p:nvGrpSpPr>
            <p:grpSpPr>
              <a:xfrm>
                <a:off x="1027567" y="2707043"/>
                <a:ext cx="1756229" cy="2747924"/>
                <a:chOff x="1027567" y="2707043"/>
                <a:chExt cx="1756229" cy="2747924"/>
              </a:xfrm>
              <a:grpFill/>
            </p:grpSpPr>
            <p:cxnSp>
              <p:nvCxnSpPr>
                <p:cNvPr id="166" name="直接连接符 165"/>
                <p:cNvCxnSpPr/>
                <p:nvPr/>
              </p:nvCxnSpPr>
              <p:spPr>
                <a:xfrm>
                  <a:off x="1027567" y="2707043"/>
                  <a:ext cx="0" cy="1978622"/>
                </a:xfrm>
                <a:prstGeom prst="line">
                  <a:avLst/>
                </a:prstGeom>
                <a:grpFill/>
                <a:ln>
                  <a:solidFill>
                    <a:srgbClr val="2B303C"/>
                  </a:solidFill>
                </a:ln>
              </p:spPr>
              <p:style>
                <a:lnRef idx="1">
                  <a:schemeClr val="accent1"/>
                </a:lnRef>
                <a:fillRef idx="0">
                  <a:schemeClr val="accent1"/>
                </a:fillRef>
                <a:effectRef idx="0">
                  <a:schemeClr val="accent1"/>
                </a:effectRef>
                <a:fontRef idx="minor">
                  <a:schemeClr val="tx1"/>
                </a:fontRef>
              </p:style>
            </p:cxnSp>
            <p:cxnSp>
              <p:nvCxnSpPr>
                <p:cNvPr id="167" name="直接连接符 166"/>
                <p:cNvCxnSpPr/>
                <p:nvPr/>
              </p:nvCxnSpPr>
              <p:spPr>
                <a:xfrm flipH="1">
                  <a:off x="1027567" y="4685665"/>
                  <a:ext cx="1744662" cy="0"/>
                </a:xfrm>
                <a:prstGeom prst="line">
                  <a:avLst/>
                </a:prstGeom>
                <a:grpFill/>
                <a:ln>
                  <a:solidFill>
                    <a:srgbClr val="2B303C"/>
                  </a:solidFill>
                </a:ln>
              </p:spPr>
              <p:style>
                <a:lnRef idx="1">
                  <a:schemeClr val="accent1"/>
                </a:lnRef>
                <a:fillRef idx="0">
                  <a:schemeClr val="accent1"/>
                </a:fillRef>
                <a:effectRef idx="0">
                  <a:schemeClr val="accent1"/>
                </a:effectRef>
                <a:fontRef idx="minor">
                  <a:schemeClr val="tx1"/>
                </a:fontRef>
              </p:style>
            </p:cxnSp>
            <p:cxnSp>
              <p:nvCxnSpPr>
                <p:cNvPr id="168" name="直接连接符 167"/>
                <p:cNvCxnSpPr/>
                <p:nvPr/>
              </p:nvCxnSpPr>
              <p:spPr>
                <a:xfrm>
                  <a:off x="2783796" y="4685665"/>
                  <a:ext cx="0" cy="769302"/>
                </a:xfrm>
                <a:prstGeom prst="line">
                  <a:avLst/>
                </a:prstGeom>
                <a:grpFill/>
                <a:ln>
                  <a:solidFill>
                    <a:srgbClr val="2B303C"/>
                  </a:solidFill>
                </a:ln>
              </p:spPr>
              <p:style>
                <a:lnRef idx="1">
                  <a:schemeClr val="accent1"/>
                </a:lnRef>
                <a:fillRef idx="0">
                  <a:schemeClr val="accent1"/>
                </a:fillRef>
                <a:effectRef idx="0">
                  <a:schemeClr val="accent1"/>
                </a:effectRef>
                <a:fontRef idx="minor">
                  <a:schemeClr val="tx1"/>
                </a:fontRef>
              </p:style>
            </p:cxnSp>
          </p:grpSp>
        </p:grpSp>
        <p:grpSp>
          <p:nvGrpSpPr>
            <p:cNvPr id="161" name="组合 160"/>
            <p:cNvGrpSpPr/>
            <p:nvPr/>
          </p:nvGrpSpPr>
          <p:grpSpPr>
            <a:xfrm>
              <a:off x="2499360" y="5422900"/>
              <a:ext cx="570230" cy="1102995"/>
              <a:chOff x="3936" y="8540"/>
              <a:chExt cx="898" cy="1737"/>
            </a:xfrm>
            <a:grpFill/>
          </p:grpSpPr>
          <p:sp>
            <p:nvSpPr>
              <p:cNvPr id="162" name="插头"/>
              <p:cNvSpPr/>
              <p:nvPr/>
            </p:nvSpPr>
            <p:spPr bwMode="auto">
              <a:xfrm rot="5400000">
                <a:off x="3542" y="8985"/>
                <a:ext cx="1687" cy="898"/>
              </a:xfrm>
              <a:custGeom>
                <a:avLst/>
                <a:gdLst>
                  <a:gd name="T0" fmla="*/ 1800397 w 4087"/>
                  <a:gd name="T1" fmla="*/ 516163 h 2112"/>
                  <a:gd name="T2" fmla="*/ 1800397 w 4087"/>
                  <a:gd name="T3" fmla="*/ 414781 h 2112"/>
                  <a:gd name="T4" fmla="*/ 1267370 w 4087"/>
                  <a:gd name="T5" fmla="*/ 414781 h 2112"/>
                  <a:gd name="T6" fmla="*/ 1267370 w 4087"/>
                  <a:gd name="T7" fmla="*/ 250368 h 2112"/>
                  <a:gd name="T8" fmla="*/ 1658550 w 4087"/>
                  <a:gd name="T9" fmla="*/ 250368 h 2112"/>
                  <a:gd name="T10" fmla="*/ 1658550 w 4087"/>
                  <a:gd name="T11" fmla="*/ 148986 h 2112"/>
                  <a:gd name="T12" fmla="*/ 1267370 w 4087"/>
                  <a:gd name="T13" fmla="*/ 148986 h 2112"/>
                  <a:gd name="T14" fmla="*/ 1267370 w 4087"/>
                  <a:gd name="T15" fmla="*/ 0 h 2112"/>
                  <a:gd name="T16" fmla="*/ 733022 w 4087"/>
                  <a:gd name="T17" fmla="*/ 0 h 2112"/>
                  <a:gd name="T18" fmla="*/ 270919 w 4087"/>
                  <a:gd name="T19" fmla="*/ 414781 h 2112"/>
                  <a:gd name="T20" fmla="*/ 0 w 4087"/>
                  <a:gd name="T21" fmla="*/ 414781 h 2112"/>
                  <a:gd name="T22" fmla="*/ 0 w 4087"/>
                  <a:gd name="T23" fmla="*/ 516163 h 2112"/>
                  <a:gd name="T24" fmla="*/ 270919 w 4087"/>
                  <a:gd name="T25" fmla="*/ 516163 h 2112"/>
                  <a:gd name="T26" fmla="*/ 733022 w 4087"/>
                  <a:gd name="T27" fmla="*/ 930944 h 2112"/>
                  <a:gd name="T28" fmla="*/ 1267370 w 4087"/>
                  <a:gd name="T29" fmla="*/ 930944 h 2112"/>
                  <a:gd name="T30" fmla="*/ 1267370 w 4087"/>
                  <a:gd name="T31" fmla="*/ 783280 h 2112"/>
                  <a:gd name="T32" fmla="*/ 1658550 w 4087"/>
                  <a:gd name="T33" fmla="*/ 783280 h 2112"/>
                  <a:gd name="T34" fmla="*/ 1658550 w 4087"/>
                  <a:gd name="T35" fmla="*/ 681899 h 2112"/>
                  <a:gd name="T36" fmla="*/ 1267370 w 4087"/>
                  <a:gd name="T37" fmla="*/ 681899 h 2112"/>
                  <a:gd name="T38" fmla="*/ 1267370 w 4087"/>
                  <a:gd name="T39" fmla="*/ 516163 h 2112"/>
                  <a:gd name="T40" fmla="*/ 1800397 w 4087"/>
                  <a:gd name="T41" fmla="*/ 516163 h 2112"/>
                  <a:gd name="T42" fmla="*/ 369154 w 4087"/>
                  <a:gd name="T43" fmla="*/ 465472 h 2112"/>
                  <a:gd name="T44" fmla="*/ 733022 w 4087"/>
                  <a:gd name="T45" fmla="*/ 101822 h 2112"/>
                  <a:gd name="T46" fmla="*/ 1166051 w 4087"/>
                  <a:gd name="T47" fmla="*/ 101822 h 2112"/>
                  <a:gd name="T48" fmla="*/ 1166051 w 4087"/>
                  <a:gd name="T49" fmla="*/ 829122 h 2112"/>
                  <a:gd name="T50" fmla="*/ 733022 w 4087"/>
                  <a:gd name="T51" fmla="*/ 829122 h 2112"/>
                  <a:gd name="T52" fmla="*/ 369154 w 4087"/>
                  <a:gd name="T53" fmla="*/ 465472 h 211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087" h="2112">
                    <a:moveTo>
                      <a:pt x="4087" y="1171"/>
                    </a:moveTo>
                    <a:cubicBezTo>
                      <a:pt x="4087" y="941"/>
                      <a:pt x="4087" y="941"/>
                      <a:pt x="4087" y="941"/>
                    </a:cubicBezTo>
                    <a:cubicBezTo>
                      <a:pt x="2877" y="941"/>
                      <a:pt x="2877" y="941"/>
                      <a:pt x="2877" y="941"/>
                    </a:cubicBezTo>
                    <a:cubicBezTo>
                      <a:pt x="2877" y="568"/>
                      <a:pt x="2877" y="568"/>
                      <a:pt x="2877" y="568"/>
                    </a:cubicBezTo>
                    <a:cubicBezTo>
                      <a:pt x="3765" y="568"/>
                      <a:pt x="3765" y="568"/>
                      <a:pt x="3765" y="568"/>
                    </a:cubicBezTo>
                    <a:cubicBezTo>
                      <a:pt x="3765" y="338"/>
                      <a:pt x="3765" y="338"/>
                      <a:pt x="3765" y="338"/>
                    </a:cubicBezTo>
                    <a:cubicBezTo>
                      <a:pt x="2877" y="338"/>
                      <a:pt x="2877" y="338"/>
                      <a:pt x="2877" y="338"/>
                    </a:cubicBezTo>
                    <a:cubicBezTo>
                      <a:pt x="2877" y="0"/>
                      <a:pt x="2877" y="0"/>
                      <a:pt x="2877" y="0"/>
                    </a:cubicBezTo>
                    <a:cubicBezTo>
                      <a:pt x="1664" y="0"/>
                      <a:pt x="1664" y="0"/>
                      <a:pt x="1664" y="0"/>
                    </a:cubicBezTo>
                    <a:cubicBezTo>
                      <a:pt x="1121" y="0"/>
                      <a:pt x="672" y="413"/>
                      <a:pt x="615" y="941"/>
                    </a:cubicBezTo>
                    <a:cubicBezTo>
                      <a:pt x="0" y="941"/>
                      <a:pt x="0" y="941"/>
                      <a:pt x="0" y="941"/>
                    </a:cubicBezTo>
                    <a:cubicBezTo>
                      <a:pt x="0" y="1171"/>
                      <a:pt x="0" y="1171"/>
                      <a:pt x="0" y="1171"/>
                    </a:cubicBezTo>
                    <a:cubicBezTo>
                      <a:pt x="615" y="1171"/>
                      <a:pt x="615" y="1171"/>
                      <a:pt x="615" y="1171"/>
                    </a:cubicBezTo>
                    <a:cubicBezTo>
                      <a:pt x="672" y="1699"/>
                      <a:pt x="1121" y="2112"/>
                      <a:pt x="1664" y="2112"/>
                    </a:cubicBezTo>
                    <a:cubicBezTo>
                      <a:pt x="2877" y="2112"/>
                      <a:pt x="2877" y="2112"/>
                      <a:pt x="2877" y="2112"/>
                    </a:cubicBezTo>
                    <a:cubicBezTo>
                      <a:pt x="2877" y="1777"/>
                      <a:pt x="2877" y="1777"/>
                      <a:pt x="2877" y="1777"/>
                    </a:cubicBezTo>
                    <a:cubicBezTo>
                      <a:pt x="3765" y="1777"/>
                      <a:pt x="3765" y="1777"/>
                      <a:pt x="3765" y="1777"/>
                    </a:cubicBezTo>
                    <a:cubicBezTo>
                      <a:pt x="3765" y="1547"/>
                      <a:pt x="3765" y="1547"/>
                      <a:pt x="3765" y="1547"/>
                    </a:cubicBezTo>
                    <a:cubicBezTo>
                      <a:pt x="2877" y="1547"/>
                      <a:pt x="2877" y="1547"/>
                      <a:pt x="2877" y="1547"/>
                    </a:cubicBezTo>
                    <a:cubicBezTo>
                      <a:pt x="2877" y="1171"/>
                      <a:pt x="2877" y="1171"/>
                      <a:pt x="2877" y="1171"/>
                    </a:cubicBezTo>
                    <a:cubicBezTo>
                      <a:pt x="4087" y="1171"/>
                      <a:pt x="4087" y="1171"/>
                      <a:pt x="4087" y="1171"/>
                    </a:cubicBezTo>
                    <a:close/>
                    <a:moveTo>
                      <a:pt x="838" y="1056"/>
                    </a:moveTo>
                    <a:cubicBezTo>
                      <a:pt x="838" y="601"/>
                      <a:pt x="1209" y="231"/>
                      <a:pt x="1664" y="231"/>
                    </a:cubicBezTo>
                    <a:cubicBezTo>
                      <a:pt x="2647" y="231"/>
                      <a:pt x="2647" y="231"/>
                      <a:pt x="2647" y="231"/>
                    </a:cubicBezTo>
                    <a:cubicBezTo>
                      <a:pt x="2647" y="1881"/>
                      <a:pt x="2647" y="1881"/>
                      <a:pt x="2647" y="1881"/>
                    </a:cubicBezTo>
                    <a:cubicBezTo>
                      <a:pt x="1664" y="1881"/>
                      <a:pt x="1664" y="1881"/>
                      <a:pt x="1664" y="1881"/>
                    </a:cubicBezTo>
                    <a:cubicBezTo>
                      <a:pt x="1209" y="1881"/>
                      <a:pt x="838" y="1511"/>
                      <a:pt x="838" y="10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solidFill>
                    <a:schemeClr val="tx1">
                      <a:lumMod val="50000"/>
                      <a:lumOff val="50000"/>
                    </a:schemeClr>
                  </a:solidFill>
                </a:endParaRPr>
              </a:p>
            </p:txBody>
          </p:sp>
          <p:sp>
            <p:nvSpPr>
              <p:cNvPr id="163" name="矩形 162"/>
              <p:cNvSpPr/>
              <p:nvPr/>
            </p:nvSpPr>
            <p:spPr>
              <a:xfrm>
                <a:off x="4200" y="8540"/>
                <a:ext cx="360" cy="1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358775" y="48260"/>
            <a:ext cx="9768840" cy="638175"/>
          </a:xfrm>
          <a:prstGeom prst="rect">
            <a:avLst/>
          </a:prstGeom>
          <a:noFill/>
        </p:spPr>
        <p:txBody>
          <a:bodyPr wrap="square" rtlCol="0">
            <a:noAutofit/>
          </a:bodyPr>
          <a:p>
            <a:r>
              <a:rPr lang="zh-CN" altLang="en-US" sz="28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未来发展期望</a:t>
            </a:r>
            <a:r>
              <a:rPr lang="en-US" altLang="zh-CN" sz="28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8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进一步升级</a:t>
            </a:r>
            <a:endParaRPr lang="zh-CN" altLang="en-US" sz="280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框 2"/>
          <p:cNvSpPr txBox="1"/>
          <p:nvPr/>
        </p:nvSpPr>
        <p:spPr>
          <a:xfrm>
            <a:off x="426085" y="855980"/>
            <a:ext cx="11419205" cy="5354320"/>
          </a:xfrm>
          <a:prstGeom prst="rect">
            <a:avLst/>
          </a:prstGeom>
          <a:noFill/>
        </p:spPr>
        <p:txBody>
          <a:bodyPr wrap="square" rtlCol="0">
            <a:spAutoFit/>
          </a:bodyPr>
          <a:p>
            <a:r>
              <a:rPr lang="en-US" altLang="zh-CN">
                <a:solidFill>
                  <a:srgbClr val="7C79E3"/>
                </a:solidFill>
              </a:rPr>
              <a:t>1.</a:t>
            </a:r>
            <a:r>
              <a:rPr lang="zh-CN" altLang="en-US">
                <a:solidFill>
                  <a:srgbClr val="7C79E3"/>
                </a:solidFill>
              </a:rPr>
              <a:t>基于自然语言处理的内容迭代度量化：</a:t>
            </a:r>
            <a:endParaRPr lang="zh-CN" altLang="en-US">
              <a:solidFill>
                <a:srgbClr val="7C79E3"/>
              </a:solidFill>
            </a:endParaRPr>
          </a:p>
          <a:p>
            <a:endParaRPr lang="en-US" altLang="zh-CN"/>
          </a:p>
          <a:p>
            <a:r>
              <a:rPr lang="en-US" altLang="zh-CN"/>
              <a:t>    </a:t>
            </a:r>
            <a:r>
              <a:rPr lang="zh-CN" altLang="en-US"/>
              <a:t>采用</a:t>
            </a:r>
            <a:r>
              <a:rPr lang="en-US" altLang="zh-CN"/>
              <a:t>TF-IDF</a:t>
            </a:r>
            <a:r>
              <a:rPr lang="zh-CN" altLang="en-US"/>
              <a:t>与词向量编码技术，对论文原始标签与仓库最新标签进行语义层面的量化对比。具体流程是：首先对文本进行清洗与标准化，随后将其转换为高维向量表示，最后通过计算余弦相似度来精确度量两者差异。该技术能够超越简单的是否更新，实现对项目功能演进方向与扩展程度的量化评估，从而识别那些在发表后持续创新而不仅限于维护的项目。</a:t>
            </a:r>
            <a:endParaRPr lang="zh-CN" altLang="en-US"/>
          </a:p>
          <a:p>
            <a:endParaRPr lang="zh-CN" altLang="en-US"/>
          </a:p>
          <a:p>
            <a:r>
              <a:rPr lang="en-US" altLang="zh-CN">
                <a:solidFill>
                  <a:srgbClr val="7C79E3"/>
                </a:solidFill>
              </a:rPr>
              <a:t>2. </a:t>
            </a:r>
            <a:r>
              <a:rPr lang="zh-CN" altLang="en-US">
                <a:solidFill>
                  <a:srgbClr val="7C79E3"/>
                </a:solidFill>
              </a:rPr>
              <a:t>社区协作网络与健康度深度诊断：</a:t>
            </a:r>
            <a:endParaRPr lang="en-US" altLang="zh-CN">
              <a:solidFill>
                <a:srgbClr val="7C79E3"/>
              </a:solidFill>
            </a:endParaRPr>
          </a:p>
          <a:p>
            <a:r>
              <a:rPr lang="zh-CN" altLang="en-US"/>
              <a:t>目标：超越对</a:t>
            </a:r>
            <a:r>
              <a:rPr lang="en-US" altLang="zh-CN"/>
              <a:t>Star</a:t>
            </a:r>
            <a:r>
              <a:rPr lang="zh-CN" altLang="en-US"/>
              <a:t>、</a:t>
            </a:r>
            <a:r>
              <a:rPr lang="en-US" altLang="zh-CN"/>
              <a:t>Issue</a:t>
            </a:r>
            <a:r>
              <a:rPr lang="zh-CN" altLang="en-US"/>
              <a:t>数量的简单统计，构建以仓库为核心的开发者协作网络图谱，量化评估社区的结构健康</a:t>
            </a:r>
            <a:r>
              <a:rPr lang="en-US" altLang="zh-CN"/>
              <a:t>  </a:t>
            </a:r>
            <a:r>
              <a:rPr lang="zh-CN" altLang="en-US"/>
              <a:t>度与可持续性。</a:t>
            </a:r>
            <a:endParaRPr lang="zh-CN" altLang="en-US"/>
          </a:p>
          <a:p>
            <a:endParaRPr lang="en-US" altLang="zh-CN"/>
          </a:p>
          <a:p>
            <a:r>
              <a:rPr lang="zh-CN" altLang="en-US"/>
              <a:t>实现路径：利用</a:t>
            </a:r>
            <a:r>
              <a:rPr lang="en-US" altLang="zh-CN"/>
              <a:t>GitHub API</a:t>
            </a:r>
            <a:r>
              <a:rPr lang="zh-CN" altLang="en-US"/>
              <a:t>，深入抓取项目的贡献者（</a:t>
            </a:r>
            <a:r>
              <a:rPr lang="en-US" altLang="zh-CN"/>
              <a:t>Contributors</a:t>
            </a:r>
            <a:r>
              <a:rPr lang="zh-CN" altLang="en-US"/>
              <a:t>）数据、</a:t>
            </a:r>
            <a:r>
              <a:rPr lang="en-US" altLang="zh-CN"/>
              <a:t>Issue</a:t>
            </a:r>
            <a:r>
              <a:rPr lang="zh-CN" altLang="en-US"/>
              <a:t>讨论线程、</a:t>
            </a:r>
            <a:r>
              <a:rPr lang="en-US" altLang="zh-CN"/>
              <a:t>Pull Request</a:t>
            </a:r>
            <a:r>
              <a:rPr lang="zh-CN" altLang="en-US"/>
              <a:t>的</a:t>
            </a:r>
            <a:r>
              <a:rPr lang="en-US" altLang="zh-CN"/>
              <a:t>Review</a:t>
            </a:r>
            <a:r>
              <a:rPr lang="zh-CN" altLang="en-US"/>
              <a:t>与合流关系。</a:t>
            </a:r>
            <a:endParaRPr lang="en-US" altLang="zh-CN"/>
          </a:p>
          <a:p>
            <a:r>
              <a:rPr lang="zh-CN" altLang="en-US"/>
              <a:t>网络构建：以开发者为节点，以共同提交、相互</a:t>
            </a:r>
            <a:r>
              <a:rPr lang="en-US" altLang="zh-CN"/>
              <a:t>Review</a:t>
            </a:r>
            <a:r>
              <a:rPr lang="zh-CN" altLang="en-US"/>
              <a:t>、</a:t>
            </a:r>
            <a:r>
              <a:rPr lang="en-US" altLang="zh-CN"/>
              <a:t>Issue</a:t>
            </a:r>
            <a:r>
              <a:rPr lang="zh-CN" altLang="en-US"/>
              <a:t>讨论等协作关系为边，构建动态协作网络。</a:t>
            </a:r>
            <a:endParaRPr lang="zh-CN" altLang="en-US"/>
          </a:p>
          <a:p>
            <a:endParaRPr lang="en-US" altLang="zh-CN"/>
          </a:p>
          <a:p>
            <a:r>
              <a:rPr lang="zh-CN" altLang="en-US"/>
              <a:t>核心指标：</a:t>
            </a:r>
            <a:endParaRPr lang="zh-CN" altLang="en-US"/>
          </a:p>
          <a:p>
            <a:r>
              <a:rPr lang="zh-CN" altLang="en-US"/>
              <a:t>（</a:t>
            </a:r>
            <a:r>
              <a:rPr lang="en-US" altLang="zh-CN"/>
              <a:t>1</a:t>
            </a:r>
            <a:r>
              <a:rPr lang="zh-CN" altLang="en-US"/>
              <a:t>）中心化程度：计算网络的中心化系数，判断项目是否过度依赖少数核心开发者（存在</a:t>
            </a:r>
            <a:r>
              <a:rPr lang="en-US" altLang="zh-CN"/>
              <a:t>“</a:t>
            </a:r>
            <a:r>
              <a:rPr lang="zh-CN" altLang="en-US"/>
              <a:t>巴士因子</a:t>
            </a:r>
            <a:r>
              <a:rPr lang="en-US" altLang="zh-CN"/>
              <a:t>”</a:t>
            </a:r>
            <a:r>
              <a:rPr lang="zh-CN" altLang="en-US"/>
              <a:t>风险）。</a:t>
            </a:r>
            <a:endParaRPr lang="zh-CN" altLang="en-US"/>
          </a:p>
          <a:p>
            <a:r>
              <a:rPr lang="zh-CN" altLang="en-US"/>
              <a:t>（</a:t>
            </a:r>
            <a:r>
              <a:rPr lang="en-US" altLang="zh-CN"/>
              <a:t>2</a:t>
            </a:r>
            <a:r>
              <a:rPr lang="zh-CN" altLang="en-US"/>
              <a:t>）社区凝聚力：分析社区子群结构，识别是高度融合的单一社区，还是存在壁垒的多个小组。</a:t>
            </a:r>
            <a:endParaRPr lang="en-US" altLang="zh-CN"/>
          </a:p>
          <a:p>
            <a:r>
              <a:rPr lang="zh-CN" altLang="en-US"/>
              <a:t>（</a:t>
            </a:r>
            <a:r>
              <a:rPr lang="en-US" altLang="zh-CN"/>
              <a:t>3</a:t>
            </a:r>
            <a:r>
              <a:rPr lang="zh-CN" altLang="en-US"/>
              <a:t>）新人融入效率：追踪新贡献者从首次提交到核心协作者路径的长度与成功率。</a:t>
            </a:r>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F35B0BEE-F18A-47BB-8FCB-E00DA2F2635D-5" descr="C:/Users/Lenovo/AppData/Local/Temp/wpp.PClITvwpp"/>
          <p:cNvPicPr>
            <a:picLocks noChangeAspect="1"/>
          </p:cNvPicPr>
          <p:nvPr/>
        </p:nvPicPr>
        <p:blipFill>
          <a:blip r:embed="rId1"/>
          <a:stretch>
            <a:fillRect/>
          </a:stretch>
        </p:blipFill>
        <p:spPr>
          <a:xfrm>
            <a:off x="749935" y="855980"/>
            <a:ext cx="10668000" cy="5133975"/>
          </a:xfrm>
          <a:prstGeom prst="rect">
            <a:avLst/>
          </a:prstGeom>
        </p:spPr>
      </p:pic>
      <p:sp>
        <p:nvSpPr>
          <p:cNvPr id="4" name="矩形: 圆角 3"/>
          <p:cNvSpPr/>
          <p:nvPr/>
        </p:nvSpPr>
        <p:spPr>
          <a:xfrm rot="16200000" flipH="1">
            <a:off x="5891972" y="130273"/>
            <a:ext cx="408057" cy="7468109"/>
          </a:xfrm>
          <a:prstGeom prst="roundRect">
            <a:avLst>
              <a:gd name="adj" fmla="val 50000"/>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等线" panose="02010600030101010101" charset="-122"/>
              <a:ea typeface="等线" panose="02010600030101010101" charset="-122"/>
              <a:cs typeface="+mn-cs"/>
            </a:endParaRPr>
          </a:p>
        </p:txBody>
      </p:sp>
      <p:sp>
        <p:nvSpPr>
          <p:cNvPr id="3" name="文本框 2"/>
          <p:cNvSpPr txBox="1"/>
          <p:nvPr/>
        </p:nvSpPr>
        <p:spPr>
          <a:xfrm>
            <a:off x="2549058" y="2789645"/>
            <a:ext cx="7093885" cy="76835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4400" i="0" u="none" strike="noStrike" kern="1200" cap="none" spc="0" normalizeH="0" baseline="0" noProof="0" dirty="0">
                <a:ln>
                  <a:noFill/>
                </a:ln>
                <a:solidFill>
                  <a:srgbClr val="7C79E3"/>
                </a:solidFill>
                <a:effectLst/>
                <a:uLnTx/>
                <a:uFillTx/>
                <a:latin typeface="微软雅黑" panose="020B0503020204020204" pitchFamily="34" charset="-122"/>
                <a:ea typeface="微软雅黑" panose="020B0503020204020204" pitchFamily="34" charset="-122"/>
              </a:rPr>
              <a:t>感谢聆听！</a:t>
            </a:r>
            <a:endParaRPr kumimoji="0" lang="zh-CN" altLang="en-US" sz="4400" i="0" u="none" strike="noStrike" kern="1200" cap="none" spc="0" normalizeH="0" baseline="0" noProof="0" dirty="0">
              <a:ln>
                <a:noFill/>
              </a:ln>
              <a:solidFill>
                <a:srgbClr val="7C79E3"/>
              </a:solidFill>
              <a:effectLst/>
              <a:uLnTx/>
              <a:uFillTx/>
              <a:latin typeface="微软雅黑" panose="020B0503020204020204" pitchFamily="34" charset="-122"/>
              <a:ea typeface="微软雅黑" panose="020B0503020204020204" pitchFamily="34" charset="-122"/>
            </a:endParaRPr>
          </a:p>
        </p:txBody>
      </p:sp>
      <p:sp>
        <p:nvSpPr>
          <p:cNvPr id="5" name="文本框 4"/>
          <p:cNvSpPr txBox="1"/>
          <p:nvPr/>
        </p:nvSpPr>
        <p:spPr>
          <a:xfrm>
            <a:off x="2719154" y="3668246"/>
            <a:ext cx="6753692" cy="400110"/>
          </a:xfrm>
          <a:prstGeom prst="rect">
            <a:avLst/>
          </a:prstGeom>
          <a:noFill/>
        </p:spPr>
        <p:txBody>
          <a:bodyPr wrap="square" rtlCol="0">
            <a:spAutoFit/>
          </a:bodyPr>
          <a:lstStyle/>
          <a:p>
            <a:pPr lvl="0" algn="dist">
              <a:defRPr/>
            </a:pPr>
            <a:r>
              <a:rPr lang="en-US" altLang="zh-CN" sz="2000" dirty="0">
                <a:solidFill>
                  <a:schemeClr val="bg1"/>
                </a:solidFill>
                <a:latin typeface="微软雅黑 Light" panose="020B0502040204020203" pitchFamily="34" charset="-122"/>
                <a:ea typeface="微软雅黑 Light" panose="020B0502040204020203" pitchFamily="34" charset="-122"/>
              </a:rPr>
              <a:t>PLEASE GIVE ME AS MUCH CRITICISM AS POSSIBLE</a:t>
            </a:r>
            <a:endParaRPr lang="zh-CN" altLang="en-US" sz="2400" dirty="0">
              <a:solidFill>
                <a:schemeClr val="bg1"/>
              </a:solidFill>
              <a:latin typeface="微软雅黑 Light" panose="020B0502040204020203" pitchFamily="34" charset="-122"/>
              <a:ea typeface="微软雅黑 Light" panose="020B0502040204020203" pitchFamily="34" charset="-122"/>
            </a:endParaRPr>
          </a:p>
        </p:txBody>
      </p:sp>
      <p:grpSp>
        <p:nvGrpSpPr>
          <p:cNvPr id="2" name="组合 1"/>
          <p:cNvGrpSpPr/>
          <p:nvPr/>
        </p:nvGrpSpPr>
        <p:grpSpPr>
          <a:xfrm>
            <a:off x="2392990" y="3119668"/>
            <a:ext cx="7406020" cy="156067"/>
            <a:chOff x="2392990" y="3119668"/>
            <a:chExt cx="7406020" cy="156067"/>
          </a:xfrm>
        </p:grpSpPr>
        <p:sp>
          <p:nvSpPr>
            <p:cNvPr id="6" name="椭圆 5"/>
            <p:cNvSpPr/>
            <p:nvPr/>
          </p:nvSpPr>
          <p:spPr>
            <a:xfrm>
              <a:off x="2392990" y="3119668"/>
              <a:ext cx="156067" cy="156067"/>
            </a:xfrm>
            <a:prstGeom prst="ellipse">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9642943" y="3119668"/>
              <a:ext cx="156067" cy="156067"/>
            </a:xfrm>
            <a:prstGeom prst="ellipse">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F35B0BEE-F18A-47BB-8FCB-E00DA2F2635D-1" descr="C:/Users/Lenovo/AppData/Local/Temp/wpp.PClITvwpp"/>
          <p:cNvPicPr>
            <a:picLocks noChangeAspect="1"/>
          </p:cNvPicPr>
          <p:nvPr/>
        </p:nvPicPr>
        <p:blipFill>
          <a:blip r:embed="rId1"/>
          <a:stretch>
            <a:fillRect/>
          </a:stretch>
        </p:blipFill>
        <p:spPr>
          <a:xfrm>
            <a:off x="749935" y="855980"/>
            <a:ext cx="10668000" cy="5133975"/>
          </a:xfrm>
          <a:prstGeom prst="rect">
            <a:avLst/>
          </a:prstGeom>
        </p:spPr>
      </p:pic>
      <p:sp>
        <p:nvSpPr>
          <p:cNvPr id="5" name="矩形: 圆顶角 4"/>
          <p:cNvSpPr/>
          <p:nvPr>
            <p:custDataLst>
              <p:tags r:id="rId2"/>
            </p:custDataLst>
          </p:nvPr>
        </p:nvSpPr>
        <p:spPr>
          <a:xfrm rot="16200000">
            <a:off x="3915972" y="2312202"/>
            <a:ext cx="584775" cy="718478"/>
          </a:xfrm>
          <a:prstGeom prst="round2SameRect">
            <a:avLst>
              <a:gd name="adj1" fmla="val 50000"/>
              <a:gd name="adj2" fmla="val 0"/>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7" name="文本框 6"/>
          <p:cNvSpPr txBox="1"/>
          <p:nvPr>
            <p:custDataLst>
              <p:tags r:id="rId3"/>
            </p:custDataLst>
          </p:nvPr>
        </p:nvSpPr>
        <p:spPr>
          <a:xfrm>
            <a:off x="4685812" y="2471386"/>
            <a:ext cx="3080152" cy="398780"/>
          </a:xfrm>
          <a:prstGeom prst="rect">
            <a:avLst/>
          </a:prstGeom>
          <a:noFill/>
        </p:spPr>
        <p:txBody>
          <a:bodyPr wrap="square" rtlCol="0">
            <a:spAutoFit/>
          </a:bodyPr>
          <a:lstStyle/>
          <a:p>
            <a:pPr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defRPr/>
            </a:pPr>
            <a:r>
              <a:rPr lang="zh-CN" altLang="en-US" sz="2000" dirty="0">
                <a:solidFill>
                  <a:srgbClr val="7C79E3"/>
                </a:solidFill>
                <a:sym typeface="+mn-ea"/>
              </a:rPr>
              <a:t>项目背景与核心洞察</a:t>
            </a:r>
            <a:endParaRPr kumimoji="0" lang="zh-CN" altLang="en-US" sz="2000" b="0" i="0" u="none" strike="noStrike" kern="1200" cap="none" spc="300" normalizeH="0" baseline="0" noProof="0" dirty="0">
              <a:ln>
                <a:noFill/>
              </a:ln>
              <a:solidFill>
                <a:srgbClr val="7C79E3"/>
              </a:solidFill>
              <a:effectLst/>
              <a:uLnTx/>
              <a:uFillTx/>
              <a:latin typeface="微软雅黑 Light" panose="020B0502040204020203" pitchFamily="34" charset="-122"/>
              <a:ea typeface="微软雅黑 Light" panose="020B0502040204020203" pitchFamily="34" charset="-122"/>
              <a:sym typeface="+mn-ea"/>
            </a:endParaRPr>
          </a:p>
        </p:txBody>
      </p:sp>
      <p:sp>
        <p:nvSpPr>
          <p:cNvPr id="16" name="矩形: 圆顶角 15"/>
          <p:cNvSpPr/>
          <p:nvPr>
            <p:custDataLst>
              <p:tags r:id="rId4"/>
            </p:custDataLst>
          </p:nvPr>
        </p:nvSpPr>
        <p:spPr>
          <a:xfrm rot="16200000">
            <a:off x="3915973" y="3244326"/>
            <a:ext cx="584775" cy="718477"/>
          </a:xfrm>
          <a:prstGeom prst="round2SameRect">
            <a:avLst>
              <a:gd name="adj1" fmla="val 50000"/>
              <a:gd name="adj2" fmla="val 0"/>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矩形: 圆顶角 16"/>
          <p:cNvSpPr/>
          <p:nvPr>
            <p:custDataLst>
              <p:tags r:id="rId5"/>
            </p:custDataLst>
          </p:nvPr>
        </p:nvSpPr>
        <p:spPr>
          <a:xfrm rot="16200000">
            <a:off x="3916498" y="4176219"/>
            <a:ext cx="584775" cy="718477"/>
          </a:xfrm>
          <a:prstGeom prst="round2SameRect">
            <a:avLst>
              <a:gd name="adj1" fmla="val 50000"/>
              <a:gd name="adj2" fmla="val 0"/>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3" name="矩形: 圆角 42"/>
          <p:cNvSpPr/>
          <p:nvPr/>
        </p:nvSpPr>
        <p:spPr>
          <a:xfrm>
            <a:off x="3775906" y="1336332"/>
            <a:ext cx="4640188" cy="746704"/>
          </a:xfrm>
          <a:prstGeom prst="roundRect">
            <a:avLst>
              <a:gd name="adj" fmla="val 50000"/>
            </a:avLst>
          </a:prstGeom>
          <a:solidFill>
            <a:schemeClr val="bg1"/>
          </a:solidFill>
          <a:ln>
            <a:solidFill>
              <a:srgbClr val="68B7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567442" y="1385470"/>
            <a:ext cx="3057116" cy="646331"/>
          </a:xfrm>
          <a:prstGeom prst="rect">
            <a:avLst/>
          </a:prstGeom>
          <a:noFill/>
        </p:spPr>
        <p:txBody>
          <a:bodyPr wrap="square" rtlCol="0">
            <a:spAutoFit/>
          </a:bodyPr>
          <a:lstStyle/>
          <a:p>
            <a:pPr algn="dist"/>
            <a:r>
              <a:rPr lang="en-US" altLang="zh-CN" sz="3600" dirty="0">
                <a:solidFill>
                  <a:srgbClr val="68B7E1"/>
                </a:solidFill>
                <a:latin typeface="微软雅黑" panose="020B0503020204020204" pitchFamily="34" charset="-122"/>
                <a:ea typeface="微软雅黑" panose="020B0503020204020204" pitchFamily="34" charset="-122"/>
              </a:rPr>
              <a:t>·CONTENTS·</a:t>
            </a:r>
            <a:endParaRPr lang="zh-CN" altLang="en-US" sz="3200" dirty="0">
              <a:solidFill>
                <a:srgbClr val="68B7E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4023995" y="2417445"/>
            <a:ext cx="622935" cy="546100"/>
          </a:xfrm>
          <a:prstGeom prst="rect">
            <a:avLst/>
          </a:prstGeom>
          <a:noFill/>
        </p:spPr>
        <p:txBody>
          <a:bodyPr wrap="square" rtlCol="0">
            <a:noAutofit/>
          </a:bodyPr>
          <a:p>
            <a:r>
              <a:rPr lang="en-US" altLang="zh-CN" sz="2400">
                <a:solidFill>
                  <a:schemeClr val="bg1"/>
                </a:solidFill>
                <a:latin typeface="微软雅黑" panose="020B0503020204020204" pitchFamily="34" charset="-122"/>
                <a:ea typeface="微软雅黑" panose="020B0503020204020204" pitchFamily="34" charset="-122"/>
              </a:rPr>
              <a:t>01</a:t>
            </a:r>
            <a:endParaRPr lang="en-US" altLang="zh-CN" sz="2400">
              <a:solidFill>
                <a:schemeClr val="bg1"/>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4023995" y="3421380"/>
            <a:ext cx="585470" cy="363220"/>
          </a:xfrm>
          <a:prstGeom prst="rect">
            <a:avLst/>
          </a:prstGeom>
          <a:noFill/>
        </p:spPr>
        <p:txBody>
          <a:bodyPr wrap="square" rtlCol="0">
            <a:noAutofit/>
          </a:bodyPr>
          <a:p>
            <a:r>
              <a:rPr lang="en-US" altLang="zh-CN" sz="2400">
                <a:solidFill>
                  <a:schemeClr val="bg1"/>
                </a:solidFill>
                <a:latin typeface="微软雅黑" panose="020B0503020204020204" pitchFamily="34" charset="-122"/>
                <a:ea typeface="微软雅黑" panose="020B0503020204020204" pitchFamily="34" charset="-122"/>
              </a:rPr>
              <a:t>02</a:t>
            </a:r>
            <a:endParaRPr lang="en-US" altLang="zh-CN" sz="240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4023995" y="4320540"/>
            <a:ext cx="873760" cy="429895"/>
          </a:xfrm>
          <a:prstGeom prst="rect">
            <a:avLst/>
          </a:prstGeom>
          <a:noFill/>
        </p:spPr>
        <p:txBody>
          <a:bodyPr wrap="square" rtlCol="0">
            <a:noAutofit/>
          </a:bodyPr>
          <a:p>
            <a:r>
              <a:rPr lang="en-US" altLang="zh-CN" sz="2400">
                <a:solidFill>
                  <a:schemeClr val="bg1"/>
                </a:solidFill>
                <a:latin typeface="微软雅黑" panose="020B0503020204020204" pitchFamily="34" charset="-122"/>
                <a:ea typeface="微软雅黑" panose="020B0503020204020204" pitchFamily="34" charset="-122"/>
              </a:rPr>
              <a:t>03</a:t>
            </a:r>
            <a:endParaRPr lang="en-US" altLang="zh-CN" sz="2400">
              <a:solidFill>
                <a:schemeClr val="bg1"/>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4723130" y="3421380"/>
            <a:ext cx="4064000" cy="706755"/>
          </a:xfrm>
          <a:prstGeom prst="rect">
            <a:avLst/>
          </a:prstGeom>
          <a:noFill/>
        </p:spPr>
        <p:txBody>
          <a:bodyPr wrap="square" rtlCol="0">
            <a:spAutoFit/>
          </a:bodyPr>
          <a:p>
            <a:r>
              <a:rPr lang="zh-CN" altLang="en-US" sz="2000" dirty="0">
                <a:solidFill>
                  <a:srgbClr val="7C79E3"/>
                </a:solidFill>
                <a:sym typeface="+mn-ea"/>
              </a:rPr>
              <a:t>技术实现与评估模型</a:t>
            </a:r>
            <a:endParaRPr lang="zh-CN" altLang="en-US" sz="2000" dirty="0">
              <a:solidFill>
                <a:srgbClr val="7C79E3"/>
              </a:solidFill>
            </a:endParaRPr>
          </a:p>
          <a:p>
            <a:endParaRPr lang="zh-CN" altLang="en-US" sz="2000" dirty="0">
              <a:solidFill>
                <a:srgbClr val="7C79E3"/>
              </a:solidFill>
            </a:endParaRPr>
          </a:p>
        </p:txBody>
      </p:sp>
      <p:sp>
        <p:nvSpPr>
          <p:cNvPr id="18" name="文本框 17"/>
          <p:cNvSpPr txBox="1"/>
          <p:nvPr/>
        </p:nvSpPr>
        <p:spPr>
          <a:xfrm>
            <a:off x="4723130" y="4373245"/>
            <a:ext cx="4064000" cy="706755"/>
          </a:xfrm>
          <a:prstGeom prst="rect">
            <a:avLst/>
          </a:prstGeom>
          <a:noFill/>
        </p:spPr>
        <p:txBody>
          <a:bodyPr wrap="square" rtlCol="0">
            <a:spAutoFit/>
          </a:bodyPr>
          <a:p>
            <a:r>
              <a:rPr lang="zh-CN" altLang="en-US" sz="2000" dirty="0">
                <a:solidFill>
                  <a:srgbClr val="7C79E3"/>
                </a:solidFill>
                <a:sym typeface="+mn-ea"/>
              </a:rPr>
              <a:t>项目意义与未来发展期望</a:t>
            </a:r>
            <a:endParaRPr lang="zh-CN" altLang="en-US" sz="2000" dirty="0">
              <a:solidFill>
                <a:srgbClr val="68B7E1"/>
              </a:solidFill>
            </a:endParaRPr>
          </a:p>
          <a:p>
            <a:endParaRPr lang="zh-CN" altLang="en-US" sz="2000" dirty="0">
              <a:solidFill>
                <a:srgbClr val="68B7E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35B0BEE-F18A-47BB-8FCB-E00DA2F2635D-2" descr="C:/Users/Lenovo/AppData/Local/Temp/wpp.PClITvwpp"/>
          <p:cNvPicPr>
            <a:picLocks noChangeAspect="1"/>
          </p:cNvPicPr>
          <p:nvPr/>
        </p:nvPicPr>
        <p:blipFill>
          <a:blip r:embed="rId1"/>
          <a:stretch>
            <a:fillRect/>
          </a:stretch>
        </p:blipFill>
        <p:spPr>
          <a:xfrm>
            <a:off x="749935" y="855980"/>
            <a:ext cx="10668000" cy="5133975"/>
          </a:xfrm>
          <a:prstGeom prst="rect">
            <a:avLst/>
          </a:prstGeom>
        </p:spPr>
      </p:pic>
      <p:sp>
        <p:nvSpPr>
          <p:cNvPr id="3" name="文本框 2"/>
          <p:cNvSpPr txBox="1"/>
          <p:nvPr/>
        </p:nvSpPr>
        <p:spPr>
          <a:xfrm>
            <a:off x="3891126" y="3737318"/>
            <a:ext cx="4409749" cy="107632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3200" dirty="0">
                <a:solidFill>
                  <a:srgbClr val="7C79E3"/>
                </a:solidFill>
                <a:sym typeface="+mn-ea"/>
              </a:rPr>
              <a:t>项目背景与核心洞察</a:t>
            </a:r>
            <a:endParaRPr kumimoji="0" lang="zh-CN" altLang="en-US" sz="3200" b="0" i="0" u="none" strike="noStrike" kern="1200" cap="none" spc="300" normalizeH="0" baseline="0" noProof="0" dirty="0">
              <a:ln>
                <a:noFill/>
              </a:ln>
              <a:solidFill>
                <a:srgbClr val="68B7E1"/>
              </a:solidFill>
              <a:effectLst/>
              <a:uLnTx/>
              <a:uFillTx/>
              <a:latin typeface="微软雅黑 Light" panose="020B0502040204020203" pitchFamily="34" charset="-122"/>
              <a:ea typeface="微软雅黑 Light" panose="020B0502040204020203" pitchFamily="34" charset="-122"/>
              <a:sym typeface="+mn-ea"/>
            </a:endParaRPr>
          </a:p>
          <a:p>
            <a:pPr marL="0" marR="0" lvl="0" indent="0" algn="dist"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schemeClr val="tx1">
                  <a:lumMod val="50000"/>
                  <a:lumOff val="50000"/>
                </a:schemeClr>
              </a:solidFill>
              <a:effectLst/>
              <a:uLnTx/>
              <a:uFillTx/>
              <a:latin typeface="微软雅黑 Light" panose="020B0502040204020203" pitchFamily="34" charset="-122"/>
              <a:ea typeface="微软雅黑 Light" panose="020B0502040204020203" pitchFamily="34" charset="-122"/>
            </a:endParaRPr>
          </a:p>
        </p:txBody>
      </p:sp>
      <p:sp>
        <p:nvSpPr>
          <p:cNvPr id="6" name="矩形: 圆角 5"/>
          <p:cNvSpPr/>
          <p:nvPr/>
        </p:nvSpPr>
        <p:spPr>
          <a:xfrm>
            <a:off x="3775906" y="2428696"/>
            <a:ext cx="4640188" cy="1004558"/>
          </a:xfrm>
          <a:prstGeom prst="roundRect">
            <a:avLst>
              <a:gd name="adj" fmla="val 50000"/>
            </a:avLst>
          </a:prstGeom>
          <a:solidFill>
            <a:schemeClr val="bg1"/>
          </a:solidFill>
          <a:ln>
            <a:solidFill>
              <a:srgbClr val="68B7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8B7E1"/>
              </a:solidFill>
            </a:endParaRPr>
          </a:p>
        </p:txBody>
      </p:sp>
      <p:sp>
        <p:nvSpPr>
          <p:cNvPr id="9" name="文本框 8"/>
          <p:cNvSpPr txBox="1"/>
          <p:nvPr/>
        </p:nvSpPr>
        <p:spPr>
          <a:xfrm>
            <a:off x="4381574" y="2376977"/>
            <a:ext cx="3428852" cy="1107996"/>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6600" dirty="0">
                <a:solidFill>
                  <a:srgbClr val="7C79E3"/>
                </a:solidFill>
                <a:latin typeface="微软雅黑" panose="020B0503020204020204" pitchFamily="34" charset="-122"/>
                <a:ea typeface="微软雅黑" panose="020B0503020204020204" pitchFamily="34" charset="-122"/>
              </a:rPr>
              <a:t>PART 1</a:t>
            </a:r>
            <a:endParaRPr lang="en-US" altLang="zh-CN" sz="6600" dirty="0">
              <a:solidFill>
                <a:srgbClr val="7C79E3"/>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3576605" y="3951671"/>
            <a:ext cx="5038791" cy="156067"/>
            <a:chOff x="3891126" y="3631108"/>
            <a:chExt cx="5038791" cy="156067"/>
          </a:xfrm>
        </p:grpSpPr>
        <p:sp>
          <p:nvSpPr>
            <p:cNvPr id="8" name="椭圆 7"/>
            <p:cNvSpPr/>
            <p:nvPr/>
          </p:nvSpPr>
          <p:spPr>
            <a:xfrm>
              <a:off x="3891126" y="3631108"/>
              <a:ext cx="156067" cy="156067"/>
            </a:xfrm>
            <a:prstGeom prst="ellipse">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8773850" y="3631108"/>
              <a:ext cx="156067" cy="156067"/>
            </a:xfrm>
            <a:prstGeom prst="ellipse">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45770" y="110490"/>
            <a:ext cx="8245475" cy="528320"/>
          </a:xfrm>
          <a:prstGeom prst="rect">
            <a:avLst/>
          </a:prstGeom>
          <a:noFill/>
        </p:spPr>
        <p:txBody>
          <a:bodyPr wrap="square" lIns="0" rtlCol="0">
            <a:noAutofit/>
          </a:bodyPr>
          <a:lstStyle>
            <a:defPPr>
              <a:defRPr lang="zh-CN"/>
            </a:defPPr>
            <a:lvl1pPr marL="342900" marR="0" lvl="0" indent="-342900" algn="dist" fontAlgn="auto">
              <a:lnSpc>
                <a:spcPct val="100000"/>
              </a:lnSpc>
              <a:spcBef>
                <a:spcPts val="0"/>
              </a:spcBef>
              <a:spcAft>
                <a:spcPts val="0"/>
              </a:spcAft>
              <a:buClrTx/>
              <a:buSzTx/>
              <a:buFont typeface="Arial" panose="020B0604020202020204" pitchFamily="34" charset="0"/>
              <a:buChar char="•"/>
              <a:defRPr kumimoji="0" sz="2400" b="0" i="0" u="none" strike="noStrike" cap="none" spc="0" normalizeH="0" baseline="0">
                <a:ln>
                  <a:noFill/>
                </a:ln>
                <a:solidFill>
                  <a:schemeClr val="bg1"/>
                </a:solidFill>
                <a:effectLst/>
                <a:uLnTx/>
                <a:uFillTx/>
                <a:latin typeface="微软雅黑 Light" panose="020B0502040204020203" pitchFamily="34" charset="-122"/>
                <a:ea typeface="微软雅黑 Light" panose="020B0502040204020203" pitchFamily="34" charset="-122"/>
              </a:defRPr>
            </a:lvl1pPr>
          </a:lstStyle>
          <a:p>
            <a:pPr lvl="0">
              <a:defRPr/>
            </a:pPr>
            <a:r>
              <a:rPr lang="zh-CN" altLang="en-US" b="1">
                <a:sym typeface="+mn-ea"/>
              </a:rPr>
              <a:t>问题起源：学术开源的</a:t>
            </a:r>
            <a:r>
              <a:rPr lang="en-US" altLang="zh-CN" b="1">
                <a:solidFill>
                  <a:srgbClr val="7C79E3"/>
                </a:solidFill>
                <a:sym typeface="+mn-ea"/>
              </a:rPr>
              <a:t>“</a:t>
            </a:r>
            <a:r>
              <a:rPr lang="zh-CN" altLang="en-US" b="1">
                <a:solidFill>
                  <a:srgbClr val="7C79E3"/>
                </a:solidFill>
                <a:sym typeface="+mn-ea"/>
              </a:rPr>
              <a:t>一次性</a:t>
            </a:r>
            <a:r>
              <a:rPr lang="en-US" altLang="zh-CN" b="1">
                <a:solidFill>
                  <a:srgbClr val="7C79E3"/>
                </a:solidFill>
                <a:sym typeface="+mn-ea"/>
              </a:rPr>
              <a:t>”</a:t>
            </a:r>
            <a:r>
              <a:rPr lang="zh-CN" altLang="en-US" b="1">
                <a:sym typeface="+mn-ea"/>
              </a:rPr>
              <a:t>困境</a:t>
            </a:r>
            <a:endParaRPr lang="zh-CN" altLang="en-US" b="1"/>
          </a:p>
          <a:p>
            <a:pPr lvl="0">
              <a:defRPr/>
            </a:pPr>
            <a:endParaRPr lang="zh-CN" altLang="en-US" b="1" dirty="0"/>
          </a:p>
        </p:txBody>
      </p:sp>
      <p:sp>
        <p:nvSpPr>
          <p:cNvPr id="28" name="矩形 27"/>
          <p:cNvSpPr/>
          <p:nvPr/>
        </p:nvSpPr>
        <p:spPr>
          <a:xfrm>
            <a:off x="7366000" y="836152"/>
            <a:ext cx="4579257" cy="5811391"/>
          </a:xfrm>
          <a:prstGeom prst="rect">
            <a:avLst/>
          </a:prstGeom>
          <a:blipFill dpi="0" rotWithShape="1">
            <a:blip r:embed="rId1" cstate="email"/>
            <a:srcRect/>
            <a:stretch>
              <a:fillRect r="-4394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9" name="矩形 28"/>
          <p:cNvSpPr/>
          <p:nvPr/>
        </p:nvSpPr>
        <p:spPr>
          <a:xfrm>
            <a:off x="5607050" y="836295"/>
            <a:ext cx="3288030" cy="4465955"/>
          </a:xfrm>
          <a:prstGeom prst="rect">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2" name="椭圆 31"/>
          <p:cNvSpPr/>
          <p:nvPr/>
        </p:nvSpPr>
        <p:spPr>
          <a:xfrm>
            <a:off x="646076" y="5036038"/>
            <a:ext cx="1254797" cy="1254797"/>
          </a:xfrm>
          <a:prstGeom prst="ellipse">
            <a:avLst/>
          </a:prstGeom>
          <a:solidFill>
            <a:srgbClr val="2B303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4" name="椭圆 33"/>
          <p:cNvSpPr/>
          <p:nvPr/>
        </p:nvSpPr>
        <p:spPr>
          <a:xfrm>
            <a:off x="2345633" y="5036038"/>
            <a:ext cx="1254797" cy="1254797"/>
          </a:xfrm>
          <a:prstGeom prst="ellipse">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6" name="椭圆 35"/>
          <p:cNvSpPr/>
          <p:nvPr/>
        </p:nvSpPr>
        <p:spPr>
          <a:xfrm>
            <a:off x="4045190" y="5036038"/>
            <a:ext cx="1254797" cy="1254797"/>
          </a:xfrm>
          <a:prstGeom prst="ellipse">
            <a:avLst/>
          </a:prstGeom>
          <a:solidFill>
            <a:srgbClr val="FEE07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8" name="文本框 22"/>
          <p:cNvSpPr txBox="1"/>
          <p:nvPr/>
        </p:nvSpPr>
        <p:spPr>
          <a:xfrm flipH="1">
            <a:off x="646075" y="3756288"/>
            <a:ext cx="4653912" cy="1124585"/>
          </a:xfrm>
          <a:prstGeom prst="rect">
            <a:avLst/>
          </a:prstGeom>
          <a:noFill/>
          <a:ln w="9525">
            <a:noFill/>
            <a:miter/>
          </a:ln>
          <a:effectLst>
            <a:outerShdw sx="999" sy="999" algn="ctr" rotWithShape="0">
              <a:srgbClr val="000000"/>
            </a:outerShdw>
          </a:effectLst>
        </p:spPr>
        <p:txBody>
          <a:bodyPr wrap="square" anchor="t">
            <a:spAutoFit/>
          </a:bodyPr>
          <a:lstStyle/>
          <a:p>
            <a:pPr marL="285750" indent="-285750" algn="just">
              <a:lnSpc>
                <a:spcPct val="120000"/>
              </a:lnSpc>
              <a:buFont typeface="Arial" panose="020B0604020202020204" pitchFamily="34" charset="0"/>
              <a:buChar char="•"/>
            </a:pP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3. </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评估缺失</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gn="just">
              <a:lnSpc>
                <a:spcPct val="120000"/>
              </a:lnSpc>
              <a:buFont typeface="Arial" panose="020B0604020202020204" pitchFamily="34" charset="0"/>
              <a:buChar char="•"/>
            </a:pP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现行评审只关注论文发表时的创新点，缺乏对项目持续维护、社区活跃度等长期健康指标的跟踪与评价体系。</a:t>
            </a:r>
            <a:endParaRPr lang="zh-CN" altLang="en-US" sz="1400" dirty="0">
              <a:solidFill>
                <a:schemeClr val="tx1">
                  <a:lumMod val="50000"/>
                  <a:lumOff val="50000"/>
                </a:schemeClr>
              </a:solidFill>
              <a:latin typeface="微软雅黑 Light" panose="020B0502040204020203" pitchFamily="34" charset="-122"/>
              <a:ea typeface="微软雅黑 Light" panose="020B0502040204020203" pitchFamily="34" charset="-122"/>
              <a:sym typeface="宋体" panose="02010600030101010101" pitchFamily="2" charset="-122"/>
            </a:endParaRPr>
          </a:p>
        </p:txBody>
      </p:sp>
      <p:sp>
        <p:nvSpPr>
          <p:cNvPr id="39" name="文本框 22"/>
          <p:cNvSpPr txBox="1"/>
          <p:nvPr/>
        </p:nvSpPr>
        <p:spPr>
          <a:xfrm flipH="1">
            <a:off x="646075" y="1398224"/>
            <a:ext cx="4653912" cy="1124585"/>
          </a:xfrm>
          <a:prstGeom prst="rect">
            <a:avLst/>
          </a:prstGeom>
          <a:noFill/>
          <a:ln w="9525">
            <a:noFill/>
            <a:miter/>
          </a:ln>
          <a:effectLst>
            <a:outerShdw sx="999" sy="999" algn="ctr" rotWithShape="0">
              <a:srgbClr val="000000"/>
            </a:outerShdw>
          </a:effectLst>
        </p:spPr>
        <p:txBody>
          <a:bodyPr wrap="square" anchor="t">
            <a:spAutoFit/>
          </a:bodyPr>
          <a:lstStyle/>
          <a:p>
            <a:pPr marL="285750" indent="-285750" algn="just">
              <a:lnSpc>
                <a:spcPct val="120000"/>
              </a:lnSpc>
              <a:buFont typeface="Arial" panose="020B0604020202020204" pitchFamily="34" charset="0"/>
              <a:buChar char="•"/>
            </a:pP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1. </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复现难</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gn="just">
              <a:lnSpc>
                <a:spcPct val="120000"/>
              </a:lnSpc>
              <a:buFont typeface="Arial" panose="020B0604020202020204" pitchFamily="34" charset="0"/>
              <a:buChar char="•"/>
            </a:pP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代码依赖特定环境，框架和库更新后快速失效，缺乏标准化封装与详细文档，实验步骤模糊，导致他人无法验证结果。</a:t>
            </a:r>
            <a:endParaRPr lang="zh-CN" altLang="en-US" sz="1400" dirty="0">
              <a:solidFill>
                <a:schemeClr val="tx1">
                  <a:lumMod val="50000"/>
                  <a:lumOff val="50000"/>
                </a:schemeClr>
              </a:solidFill>
              <a:latin typeface="微软雅黑 Light" panose="020B0502040204020203" pitchFamily="34" charset="-122"/>
              <a:ea typeface="微软雅黑 Light" panose="020B0502040204020203" pitchFamily="34" charset="-122"/>
              <a:sym typeface="宋体" panose="02010600030101010101" pitchFamily="2" charset="-122"/>
            </a:endParaRPr>
          </a:p>
        </p:txBody>
      </p:sp>
      <p:sp>
        <p:nvSpPr>
          <p:cNvPr id="40" name="文本框 22"/>
          <p:cNvSpPr txBox="1"/>
          <p:nvPr/>
        </p:nvSpPr>
        <p:spPr>
          <a:xfrm flipH="1">
            <a:off x="646075" y="2577256"/>
            <a:ext cx="4653912" cy="1124585"/>
          </a:xfrm>
          <a:prstGeom prst="rect">
            <a:avLst/>
          </a:prstGeom>
          <a:noFill/>
          <a:ln w="9525">
            <a:noFill/>
            <a:miter/>
          </a:ln>
          <a:effectLst>
            <a:outerShdw sx="999" sy="999" algn="ctr" rotWithShape="0">
              <a:srgbClr val="000000"/>
            </a:outerShdw>
          </a:effectLst>
        </p:spPr>
        <p:txBody>
          <a:bodyPr wrap="square" anchor="t">
            <a:spAutoFit/>
          </a:bodyPr>
          <a:lstStyle/>
          <a:p>
            <a:pPr marL="285750" indent="-285750" algn="just">
              <a:lnSpc>
                <a:spcPct val="120000"/>
              </a:lnSpc>
              <a:buFont typeface="Arial" panose="020B0604020202020204" pitchFamily="34" charset="0"/>
              <a:buChar char="•"/>
            </a:pP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2. </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资源浪费</a:t>
            </a:r>
            <a:endParaRPr lang="zh-CN" altLang="en-US" sz="1400">
              <a:latin typeface="微软雅黑" panose="020B0503020204020204" pitchFamily="34" charset="-122"/>
              <a:ea typeface="微软雅黑" panose="020B0503020204020204" pitchFamily="34" charset="-122"/>
              <a:cs typeface="微软雅黑" panose="020B0503020204020204" pitchFamily="34" charset="-122"/>
            </a:endParaRPr>
          </a:p>
          <a:p>
            <a:pPr marL="285750" indent="-285750" algn="just">
              <a:lnSpc>
                <a:spcPct val="120000"/>
              </a:lnSpc>
              <a:buFont typeface="Arial" panose="020B0604020202020204" pitchFamily="34" charset="0"/>
              <a:buChar char="•"/>
            </a:pPr>
            <a:r>
              <a:rPr lang="en-US" altLang="zh-CN" sz="140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400">
                <a:latin typeface="微软雅黑" panose="020B0503020204020204" pitchFamily="34" charset="-122"/>
                <a:ea typeface="微软雅黑" panose="020B0503020204020204" pitchFamily="34" charset="-122"/>
                <a:cs typeface="微软雅黑" panose="020B0503020204020204" pitchFamily="34" charset="-122"/>
                <a:sym typeface="+mn-ea"/>
              </a:rPr>
              <a:t>许多项目因作者毕业或转向而停止维护；优秀的代码设计因无人更新而迅速过时，社区贡献被搁置，造成知识损耗。</a:t>
            </a:r>
            <a:endParaRPr lang="zh-CN" altLang="en-US" sz="1400" dirty="0">
              <a:solidFill>
                <a:schemeClr val="tx1">
                  <a:lumMod val="50000"/>
                  <a:lumOff val="50000"/>
                </a:schemeClr>
              </a:solidFill>
              <a:latin typeface="微软雅黑 Light" panose="020B0502040204020203" pitchFamily="34" charset="-122"/>
              <a:ea typeface="微软雅黑 Light" panose="020B0502040204020203" pitchFamily="34" charset="-122"/>
              <a:sym typeface="宋体" panose="02010600030101010101" pitchFamily="2" charset="-122"/>
            </a:endParaRPr>
          </a:p>
        </p:txBody>
      </p:sp>
      <p:sp>
        <p:nvSpPr>
          <p:cNvPr id="41" name="left-quote_56937"/>
          <p:cNvSpPr>
            <a:spLocks noChangeAspect="1"/>
          </p:cNvSpPr>
          <p:nvPr/>
        </p:nvSpPr>
        <p:spPr bwMode="auto">
          <a:xfrm>
            <a:off x="2650040" y="5459776"/>
            <a:ext cx="609685" cy="492083"/>
          </a:xfrm>
          <a:custGeom>
            <a:avLst/>
            <a:gdLst>
              <a:gd name="T0" fmla="*/ 8170 w 8170"/>
              <a:gd name="T1" fmla="*/ 6404 h 6604"/>
              <a:gd name="T2" fmla="*/ 7970 w 8170"/>
              <a:gd name="T3" fmla="*/ 6604 h 6604"/>
              <a:gd name="T4" fmla="*/ 538 w 8170"/>
              <a:gd name="T5" fmla="*/ 6604 h 6604"/>
              <a:gd name="T6" fmla="*/ 338 w 8170"/>
              <a:gd name="T7" fmla="*/ 6404 h 6604"/>
              <a:gd name="T8" fmla="*/ 538 w 8170"/>
              <a:gd name="T9" fmla="*/ 6203 h 6604"/>
              <a:gd name="T10" fmla="*/ 7970 w 8170"/>
              <a:gd name="T11" fmla="*/ 6203 h 6604"/>
              <a:gd name="T12" fmla="*/ 8170 w 8170"/>
              <a:gd name="T13" fmla="*/ 6404 h 6604"/>
              <a:gd name="T14" fmla="*/ 2362 w 8170"/>
              <a:gd name="T15" fmla="*/ 865 h 6604"/>
              <a:gd name="T16" fmla="*/ 3107 w 8170"/>
              <a:gd name="T17" fmla="*/ 1374 h 6604"/>
              <a:gd name="T18" fmla="*/ 4946 w 8170"/>
              <a:gd name="T19" fmla="*/ 644 h 6604"/>
              <a:gd name="T20" fmla="*/ 3041 w 8170"/>
              <a:gd name="T21" fmla="*/ 293 h 6604"/>
              <a:gd name="T22" fmla="*/ 2931 w 8170"/>
              <a:gd name="T23" fmla="*/ 304 h 6604"/>
              <a:gd name="T24" fmla="*/ 2401 w 8170"/>
              <a:gd name="T25" fmla="*/ 514 h 6604"/>
              <a:gd name="T26" fmla="*/ 2276 w 8170"/>
              <a:gd name="T27" fmla="*/ 678 h 6604"/>
              <a:gd name="T28" fmla="*/ 2362 w 8170"/>
              <a:gd name="T29" fmla="*/ 865 h 6604"/>
              <a:gd name="T30" fmla="*/ 7722 w 8170"/>
              <a:gd name="T31" fmla="*/ 312 h 6604"/>
              <a:gd name="T32" fmla="*/ 7219 w 8170"/>
              <a:gd name="T33" fmla="*/ 0 h 6604"/>
              <a:gd name="T34" fmla="*/ 7008 w 8170"/>
              <a:gd name="T35" fmla="*/ 41 h 6604"/>
              <a:gd name="T36" fmla="*/ 5317 w 8170"/>
              <a:gd name="T37" fmla="*/ 712 h 6604"/>
              <a:gd name="T38" fmla="*/ 5317 w 8170"/>
              <a:gd name="T39" fmla="*/ 712 h 6604"/>
              <a:gd name="T40" fmla="*/ 3307 w 8170"/>
              <a:gd name="T41" fmla="*/ 1510 h 6604"/>
              <a:gd name="T42" fmla="*/ 3307 w 8170"/>
              <a:gd name="T43" fmla="*/ 1510 h 6604"/>
              <a:gd name="T44" fmla="*/ 1247 w 8170"/>
              <a:gd name="T45" fmla="*/ 2328 h 6604"/>
              <a:gd name="T46" fmla="*/ 761 w 8170"/>
              <a:gd name="T47" fmla="*/ 2074 h 6604"/>
              <a:gd name="T48" fmla="*/ 136 w 8170"/>
              <a:gd name="T49" fmla="*/ 2042 h 6604"/>
              <a:gd name="T50" fmla="*/ 16 w 8170"/>
              <a:gd name="T51" fmla="*/ 2180 h 6604"/>
              <a:gd name="T52" fmla="*/ 57 w 8170"/>
              <a:gd name="T53" fmla="*/ 2358 h 6604"/>
              <a:gd name="T54" fmla="*/ 788 w 8170"/>
              <a:gd name="T55" fmla="*/ 3223 h 6604"/>
              <a:gd name="T56" fmla="*/ 633 w 8170"/>
              <a:gd name="T57" fmla="*/ 3800 h 6604"/>
              <a:gd name="T58" fmla="*/ 693 w 8170"/>
              <a:gd name="T59" fmla="*/ 4002 h 6604"/>
              <a:gd name="T60" fmla="*/ 900 w 8170"/>
              <a:gd name="T61" fmla="*/ 4038 h 6604"/>
              <a:gd name="T62" fmla="*/ 1158 w 8170"/>
              <a:gd name="T63" fmla="*/ 3936 h 6604"/>
              <a:gd name="T64" fmla="*/ 1241 w 8170"/>
              <a:gd name="T65" fmla="*/ 3875 h 6604"/>
              <a:gd name="T66" fmla="*/ 1660 w 8170"/>
              <a:gd name="T67" fmla="*/ 3352 h 6604"/>
              <a:gd name="T68" fmla="*/ 3695 w 8170"/>
              <a:gd name="T69" fmla="*/ 2545 h 6604"/>
              <a:gd name="T70" fmla="*/ 3779 w 8170"/>
              <a:gd name="T71" fmla="*/ 4550 h 6604"/>
              <a:gd name="T72" fmla="*/ 3870 w 8170"/>
              <a:gd name="T73" fmla="*/ 4710 h 6604"/>
              <a:gd name="T74" fmla="*/ 3979 w 8170"/>
              <a:gd name="T75" fmla="*/ 4742 h 6604"/>
              <a:gd name="T76" fmla="*/ 4053 w 8170"/>
              <a:gd name="T77" fmla="*/ 4728 h 6604"/>
              <a:gd name="T78" fmla="*/ 4626 w 8170"/>
              <a:gd name="T79" fmla="*/ 4500 h 6604"/>
              <a:gd name="T80" fmla="*/ 4738 w 8170"/>
              <a:gd name="T81" fmla="*/ 4388 h 6604"/>
              <a:gd name="T82" fmla="*/ 5797 w 8170"/>
              <a:gd name="T83" fmla="*/ 1710 h 6604"/>
              <a:gd name="T84" fmla="*/ 7427 w 8170"/>
              <a:gd name="T85" fmla="*/ 1063 h 6604"/>
              <a:gd name="T86" fmla="*/ 7737 w 8170"/>
              <a:gd name="T87" fmla="*/ 752 h 6604"/>
              <a:gd name="T88" fmla="*/ 7722 w 8170"/>
              <a:gd name="T89" fmla="*/ 312 h 6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170" h="6604">
                <a:moveTo>
                  <a:pt x="8170" y="6404"/>
                </a:moveTo>
                <a:cubicBezTo>
                  <a:pt x="8170" y="6514"/>
                  <a:pt x="8080" y="6604"/>
                  <a:pt x="7970" y="6604"/>
                </a:cubicBezTo>
                <a:lnTo>
                  <a:pt x="538" y="6604"/>
                </a:lnTo>
                <a:cubicBezTo>
                  <a:pt x="427" y="6604"/>
                  <a:pt x="338" y="6514"/>
                  <a:pt x="338" y="6404"/>
                </a:cubicBezTo>
                <a:cubicBezTo>
                  <a:pt x="338" y="6293"/>
                  <a:pt x="427" y="6203"/>
                  <a:pt x="538" y="6203"/>
                </a:cubicBezTo>
                <a:lnTo>
                  <a:pt x="7970" y="6203"/>
                </a:lnTo>
                <a:cubicBezTo>
                  <a:pt x="8080" y="6203"/>
                  <a:pt x="8170" y="6293"/>
                  <a:pt x="8170" y="6404"/>
                </a:cubicBezTo>
                <a:close/>
                <a:moveTo>
                  <a:pt x="2362" y="865"/>
                </a:moveTo>
                <a:lnTo>
                  <a:pt x="3107" y="1374"/>
                </a:lnTo>
                <a:lnTo>
                  <a:pt x="4946" y="644"/>
                </a:lnTo>
                <a:lnTo>
                  <a:pt x="3041" y="293"/>
                </a:lnTo>
                <a:cubicBezTo>
                  <a:pt x="3004" y="286"/>
                  <a:pt x="2966" y="290"/>
                  <a:pt x="2931" y="304"/>
                </a:cubicBezTo>
                <a:lnTo>
                  <a:pt x="2401" y="514"/>
                </a:lnTo>
                <a:cubicBezTo>
                  <a:pt x="2332" y="541"/>
                  <a:pt x="2284" y="604"/>
                  <a:pt x="2276" y="678"/>
                </a:cubicBezTo>
                <a:cubicBezTo>
                  <a:pt x="2268" y="752"/>
                  <a:pt x="2301" y="824"/>
                  <a:pt x="2362" y="865"/>
                </a:cubicBezTo>
                <a:close/>
                <a:moveTo>
                  <a:pt x="7722" y="312"/>
                </a:moveTo>
                <a:cubicBezTo>
                  <a:pt x="7632" y="123"/>
                  <a:pt x="7435" y="0"/>
                  <a:pt x="7219" y="0"/>
                </a:cubicBezTo>
                <a:cubicBezTo>
                  <a:pt x="7147" y="0"/>
                  <a:pt x="7076" y="14"/>
                  <a:pt x="7008" y="41"/>
                </a:cubicBezTo>
                <a:lnTo>
                  <a:pt x="5317" y="712"/>
                </a:lnTo>
                <a:lnTo>
                  <a:pt x="5317" y="712"/>
                </a:lnTo>
                <a:lnTo>
                  <a:pt x="3307" y="1510"/>
                </a:lnTo>
                <a:lnTo>
                  <a:pt x="3307" y="1510"/>
                </a:lnTo>
                <a:lnTo>
                  <a:pt x="1247" y="2328"/>
                </a:lnTo>
                <a:lnTo>
                  <a:pt x="761" y="2074"/>
                </a:lnTo>
                <a:cubicBezTo>
                  <a:pt x="570" y="1975"/>
                  <a:pt x="337" y="1963"/>
                  <a:pt x="136" y="2042"/>
                </a:cubicBezTo>
                <a:cubicBezTo>
                  <a:pt x="76" y="2066"/>
                  <a:pt x="32" y="2117"/>
                  <a:pt x="16" y="2180"/>
                </a:cubicBezTo>
                <a:cubicBezTo>
                  <a:pt x="0" y="2242"/>
                  <a:pt x="16" y="2308"/>
                  <a:pt x="57" y="2358"/>
                </a:cubicBezTo>
                <a:lnTo>
                  <a:pt x="788" y="3223"/>
                </a:lnTo>
                <a:lnTo>
                  <a:pt x="633" y="3800"/>
                </a:lnTo>
                <a:cubicBezTo>
                  <a:pt x="613" y="3873"/>
                  <a:pt x="637" y="3951"/>
                  <a:pt x="693" y="4002"/>
                </a:cubicBezTo>
                <a:cubicBezTo>
                  <a:pt x="750" y="4052"/>
                  <a:pt x="830" y="4066"/>
                  <a:pt x="900" y="4038"/>
                </a:cubicBezTo>
                <a:lnTo>
                  <a:pt x="1158" y="3936"/>
                </a:lnTo>
                <a:cubicBezTo>
                  <a:pt x="1191" y="3923"/>
                  <a:pt x="1219" y="3902"/>
                  <a:pt x="1241" y="3875"/>
                </a:cubicBezTo>
                <a:lnTo>
                  <a:pt x="1660" y="3352"/>
                </a:lnTo>
                <a:lnTo>
                  <a:pt x="3695" y="2545"/>
                </a:lnTo>
                <a:lnTo>
                  <a:pt x="3779" y="4550"/>
                </a:lnTo>
                <a:cubicBezTo>
                  <a:pt x="3782" y="4615"/>
                  <a:pt x="3815" y="4674"/>
                  <a:pt x="3870" y="4710"/>
                </a:cubicBezTo>
                <a:cubicBezTo>
                  <a:pt x="3903" y="4731"/>
                  <a:pt x="3941" y="4742"/>
                  <a:pt x="3979" y="4742"/>
                </a:cubicBezTo>
                <a:cubicBezTo>
                  <a:pt x="4004" y="4742"/>
                  <a:pt x="4029" y="4737"/>
                  <a:pt x="4053" y="4728"/>
                </a:cubicBezTo>
                <a:lnTo>
                  <a:pt x="4626" y="4500"/>
                </a:lnTo>
                <a:cubicBezTo>
                  <a:pt x="4677" y="4480"/>
                  <a:pt x="4718" y="4439"/>
                  <a:pt x="4738" y="4388"/>
                </a:cubicBezTo>
                <a:lnTo>
                  <a:pt x="5797" y="1710"/>
                </a:lnTo>
                <a:lnTo>
                  <a:pt x="7427" y="1063"/>
                </a:lnTo>
                <a:cubicBezTo>
                  <a:pt x="7568" y="1007"/>
                  <a:pt x="7681" y="893"/>
                  <a:pt x="7737" y="752"/>
                </a:cubicBezTo>
                <a:cubicBezTo>
                  <a:pt x="7793" y="610"/>
                  <a:pt x="7787" y="450"/>
                  <a:pt x="7722" y="312"/>
                </a:cubicBezTo>
                <a:close/>
              </a:path>
            </a:pathLst>
          </a:custGeom>
          <a:solidFill>
            <a:schemeClr val="bg1"/>
          </a:solidFill>
          <a:ln>
            <a:noFill/>
          </a:ln>
        </p:spPr>
        <p:txBody>
          <a:bodyPr/>
          <a:lstStyle/>
          <a:p>
            <a:endParaRPr lang="zh-CN" altLang="en-US"/>
          </a:p>
        </p:txBody>
      </p:sp>
      <p:sp>
        <p:nvSpPr>
          <p:cNvPr id="42" name="left-quote_56937"/>
          <p:cNvSpPr>
            <a:spLocks noChangeAspect="1"/>
          </p:cNvSpPr>
          <p:nvPr/>
        </p:nvSpPr>
        <p:spPr bwMode="auto">
          <a:xfrm>
            <a:off x="4328594" y="5477185"/>
            <a:ext cx="609685" cy="457264"/>
          </a:xfrm>
          <a:custGeom>
            <a:avLst/>
            <a:gdLst>
              <a:gd name="T0" fmla="*/ 10346 w 11189"/>
              <a:gd name="T1" fmla="*/ 1584 h 8392"/>
              <a:gd name="T2" fmla="*/ 8164 w 11189"/>
              <a:gd name="T3" fmla="*/ 516 h 8392"/>
              <a:gd name="T4" fmla="*/ 10345 w 11189"/>
              <a:gd name="T5" fmla="*/ 2315 h 8392"/>
              <a:gd name="T6" fmla="*/ 8164 w 11189"/>
              <a:gd name="T7" fmla="*/ 1392 h 8392"/>
              <a:gd name="T8" fmla="*/ 10345 w 11189"/>
              <a:gd name="T9" fmla="*/ 3045 h 8392"/>
              <a:gd name="T10" fmla="*/ 8165 w 11189"/>
              <a:gd name="T11" fmla="*/ 2267 h 8392"/>
              <a:gd name="T12" fmla="*/ 10345 w 11189"/>
              <a:gd name="T13" fmla="*/ 3775 h 8392"/>
              <a:gd name="T14" fmla="*/ 8165 w 11189"/>
              <a:gd name="T15" fmla="*/ 3144 h 8392"/>
              <a:gd name="T16" fmla="*/ 10345 w 11189"/>
              <a:gd name="T17" fmla="*/ 4506 h 8392"/>
              <a:gd name="T18" fmla="*/ 8165 w 11189"/>
              <a:gd name="T19" fmla="*/ 4020 h 8392"/>
              <a:gd name="T20" fmla="*/ 10344 w 11189"/>
              <a:gd name="T21" fmla="*/ 5237 h 8392"/>
              <a:gd name="T22" fmla="*/ 8165 w 11189"/>
              <a:gd name="T23" fmla="*/ 4896 h 8392"/>
              <a:gd name="T24" fmla="*/ 10344 w 11189"/>
              <a:gd name="T25" fmla="*/ 5968 h 8392"/>
              <a:gd name="T26" fmla="*/ 8165 w 11189"/>
              <a:gd name="T27" fmla="*/ 5772 h 8392"/>
              <a:gd name="T28" fmla="*/ 10343 w 11189"/>
              <a:gd name="T29" fmla="*/ 6696 h 8392"/>
              <a:gd name="T30" fmla="*/ 8164 w 11189"/>
              <a:gd name="T31" fmla="*/ 6645 h 8392"/>
              <a:gd name="T32" fmla="*/ 10341 w 11189"/>
              <a:gd name="T33" fmla="*/ 7426 h 8392"/>
              <a:gd name="T34" fmla="*/ 8164 w 11189"/>
              <a:gd name="T35" fmla="*/ 7520 h 8392"/>
              <a:gd name="T36" fmla="*/ 10341 w 11189"/>
              <a:gd name="T37" fmla="*/ 8156 h 8392"/>
              <a:gd name="T38" fmla="*/ 3718 w 11189"/>
              <a:gd name="T39" fmla="*/ 8390 h 8392"/>
              <a:gd name="T40" fmla="*/ 7716 w 11189"/>
              <a:gd name="T41" fmla="*/ 8047 h 8392"/>
              <a:gd name="T42" fmla="*/ 3718 w 11189"/>
              <a:gd name="T43" fmla="*/ 7810 h 8392"/>
              <a:gd name="T44" fmla="*/ 7716 w 11189"/>
              <a:gd name="T45" fmla="*/ 7166 h 8392"/>
              <a:gd name="T46" fmla="*/ 3719 w 11189"/>
              <a:gd name="T47" fmla="*/ 7159 h 8392"/>
              <a:gd name="T48" fmla="*/ 7716 w 11189"/>
              <a:gd name="T49" fmla="*/ 6282 h 8392"/>
              <a:gd name="T50" fmla="*/ 3719 w 11189"/>
              <a:gd name="T51" fmla="*/ 6506 h 8392"/>
              <a:gd name="T52" fmla="*/ 7716 w 11189"/>
              <a:gd name="T53" fmla="*/ 5397 h 8392"/>
              <a:gd name="T54" fmla="*/ 3719 w 11189"/>
              <a:gd name="T55" fmla="*/ 5855 h 8392"/>
              <a:gd name="T56" fmla="*/ 7716 w 11189"/>
              <a:gd name="T57" fmla="*/ 4515 h 8392"/>
              <a:gd name="T58" fmla="*/ 3720 w 11189"/>
              <a:gd name="T59" fmla="*/ 5204 h 8392"/>
              <a:gd name="T60" fmla="*/ 7716 w 11189"/>
              <a:gd name="T61" fmla="*/ 3632 h 8392"/>
              <a:gd name="T62" fmla="*/ 3720 w 11189"/>
              <a:gd name="T63" fmla="*/ 4552 h 8392"/>
              <a:gd name="T64" fmla="*/ 7716 w 11189"/>
              <a:gd name="T65" fmla="*/ 2747 h 8392"/>
              <a:gd name="T66" fmla="*/ 3720 w 11189"/>
              <a:gd name="T67" fmla="*/ 3900 h 8392"/>
              <a:gd name="T68" fmla="*/ 7716 w 11189"/>
              <a:gd name="T69" fmla="*/ 1865 h 8392"/>
              <a:gd name="T70" fmla="*/ 3720 w 11189"/>
              <a:gd name="T71" fmla="*/ 3250 h 8392"/>
              <a:gd name="T72" fmla="*/ 7715 w 11189"/>
              <a:gd name="T73" fmla="*/ 982 h 8392"/>
              <a:gd name="T74" fmla="*/ 3721 w 11189"/>
              <a:gd name="T75" fmla="*/ 2596 h 8392"/>
              <a:gd name="T76" fmla="*/ 7891 w 11189"/>
              <a:gd name="T77" fmla="*/ 0 h 8392"/>
              <a:gd name="T78" fmla="*/ 1494 w 11189"/>
              <a:gd name="T79" fmla="*/ 3724 h 8392"/>
              <a:gd name="T80" fmla="*/ 1994 w 11189"/>
              <a:gd name="T81" fmla="*/ 8392 h 8392"/>
              <a:gd name="T82" fmla="*/ 3581 w 11189"/>
              <a:gd name="T83" fmla="*/ 3000 h 8392"/>
              <a:gd name="T84" fmla="*/ 978 w 11189"/>
              <a:gd name="T85" fmla="*/ 3236 h 8392"/>
              <a:gd name="T86" fmla="*/ 1494 w 11189"/>
              <a:gd name="T87" fmla="*/ 8392 h 8392"/>
              <a:gd name="T88" fmla="*/ 11189 w 11189"/>
              <a:gd name="T89" fmla="*/ 7987 h 8392"/>
              <a:gd name="T90" fmla="*/ 0 w 11189"/>
              <a:gd name="T91" fmla="*/ 8391 h 8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189" h="8392">
                <a:moveTo>
                  <a:pt x="7891" y="0"/>
                </a:moveTo>
                <a:lnTo>
                  <a:pt x="10346" y="1584"/>
                </a:lnTo>
                <a:lnTo>
                  <a:pt x="10346" y="1866"/>
                </a:lnTo>
                <a:lnTo>
                  <a:pt x="8164" y="516"/>
                </a:lnTo>
                <a:lnTo>
                  <a:pt x="8164" y="1052"/>
                </a:lnTo>
                <a:lnTo>
                  <a:pt x="10345" y="2315"/>
                </a:lnTo>
                <a:lnTo>
                  <a:pt x="10345" y="2599"/>
                </a:lnTo>
                <a:lnTo>
                  <a:pt x="8164" y="1392"/>
                </a:lnTo>
                <a:lnTo>
                  <a:pt x="8164" y="1927"/>
                </a:lnTo>
                <a:lnTo>
                  <a:pt x="10345" y="3045"/>
                </a:lnTo>
                <a:lnTo>
                  <a:pt x="10345" y="3329"/>
                </a:lnTo>
                <a:lnTo>
                  <a:pt x="8165" y="2267"/>
                </a:lnTo>
                <a:lnTo>
                  <a:pt x="8165" y="2803"/>
                </a:lnTo>
                <a:lnTo>
                  <a:pt x="10345" y="3775"/>
                </a:lnTo>
                <a:lnTo>
                  <a:pt x="10345" y="4059"/>
                </a:lnTo>
                <a:lnTo>
                  <a:pt x="8165" y="3144"/>
                </a:lnTo>
                <a:lnTo>
                  <a:pt x="8165" y="3680"/>
                </a:lnTo>
                <a:lnTo>
                  <a:pt x="10345" y="4506"/>
                </a:lnTo>
                <a:lnTo>
                  <a:pt x="10345" y="4790"/>
                </a:lnTo>
                <a:lnTo>
                  <a:pt x="8165" y="4020"/>
                </a:lnTo>
                <a:lnTo>
                  <a:pt x="8165" y="4556"/>
                </a:lnTo>
                <a:lnTo>
                  <a:pt x="10344" y="5237"/>
                </a:lnTo>
                <a:lnTo>
                  <a:pt x="10344" y="5521"/>
                </a:lnTo>
                <a:lnTo>
                  <a:pt x="8165" y="4896"/>
                </a:lnTo>
                <a:lnTo>
                  <a:pt x="8165" y="5432"/>
                </a:lnTo>
                <a:lnTo>
                  <a:pt x="10344" y="5968"/>
                </a:lnTo>
                <a:lnTo>
                  <a:pt x="10344" y="6252"/>
                </a:lnTo>
                <a:lnTo>
                  <a:pt x="8165" y="5772"/>
                </a:lnTo>
                <a:lnTo>
                  <a:pt x="8165" y="6307"/>
                </a:lnTo>
                <a:lnTo>
                  <a:pt x="10343" y="6696"/>
                </a:lnTo>
                <a:lnTo>
                  <a:pt x="10343" y="6980"/>
                </a:lnTo>
                <a:lnTo>
                  <a:pt x="8164" y="6645"/>
                </a:lnTo>
                <a:lnTo>
                  <a:pt x="8164" y="7180"/>
                </a:lnTo>
                <a:lnTo>
                  <a:pt x="10341" y="7426"/>
                </a:lnTo>
                <a:lnTo>
                  <a:pt x="10341" y="7710"/>
                </a:lnTo>
                <a:lnTo>
                  <a:pt x="8164" y="7520"/>
                </a:lnTo>
                <a:lnTo>
                  <a:pt x="8164" y="8055"/>
                </a:lnTo>
                <a:lnTo>
                  <a:pt x="10341" y="8156"/>
                </a:lnTo>
                <a:lnTo>
                  <a:pt x="10341" y="8390"/>
                </a:lnTo>
                <a:lnTo>
                  <a:pt x="3718" y="8390"/>
                </a:lnTo>
                <a:lnTo>
                  <a:pt x="3718" y="8206"/>
                </a:lnTo>
                <a:lnTo>
                  <a:pt x="7716" y="8047"/>
                </a:lnTo>
                <a:lnTo>
                  <a:pt x="7716" y="7509"/>
                </a:lnTo>
                <a:lnTo>
                  <a:pt x="3718" y="7810"/>
                </a:lnTo>
                <a:lnTo>
                  <a:pt x="3718" y="7557"/>
                </a:lnTo>
                <a:lnTo>
                  <a:pt x="7716" y="7166"/>
                </a:lnTo>
                <a:lnTo>
                  <a:pt x="7716" y="6625"/>
                </a:lnTo>
                <a:lnTo>
                  <a:pt x="3719" y="7159"/>
                </a:lnTo>
                <a:lnTo>
                  <a:pt x="3719" y="6906"/>
                </a:lnTo>
                <a:lnTo>
                  <a:pt x="7716" y="6282"/>
                </a:lnTo>
                <a:lnTo>
                  <a:pt x="7716" y="5741"/>
                </a:lnTo>
                <a:lnTo>
                  <a:pt x="3719" y="6506"/>
                </a:lnTo>
                <a:lnTo>
                  <a:pt x="3719" y="6252"/>
                </a:lnTo>
                <a:lnTo>
                  <a:pt x="7716" y="5397"/>
                </a:lnTo>
                <a:lnTo>
                  <a:pt x="7716" y="4857"/>
                </a:lnTo>
                <a:lnTo>
                  <a:pt x="3719" y="5855"/>
                </a:lnTo>
                <a:lnTo>
                  <a:pt x="3719" y="5602"/>
                </a:lnTo>
                <a:lnTo>
                  <a:pt x="7716" y="4515"/>
                </a:lnTo>
                <a:lnTo>
                  <a:pt x="7716" y="3975"/>
                </a:lnTo>
                <a:lnTo>
                  <a:pt x="3720" y="5204"/>
                </a:lnTo>
                <a:lnTo>
                  <a:pt x="3720" y="4951"/>
                </a:lnTo>
                <a:lnTo>
                  <a:pt x="7716" y="3632"/>
                </a:lnTo>
                <a:lnTo>
                  <a:pt x="7716" y="3092"/>
                </a:lnTo>
                <a:lnTo>
                  <a:pt x="3720" y="4552"/>
                </a:lnTo>
                <a:lnTo>
                  <a:pt x="3720" y="4299"/>
                </a:lnTo>
                <a:lnTo>
                  <a:pt x="7716" y="2747"/>
                </a:lnTo>
                <a:lnTo>
                  <a:pt x="7716" y="2207"/>
                </a:lnTo>
                <a:lnTo>
                  <a:pt x="3720" y="3900"/>
                </a:lnTo>
                <a:lnTo>
                  <a:pt x="3720" y="3647"/>
                </a:lnTo>
                <a:lnTo>
                  <a:pt x="7716" y="1865"/>
                </a:lnTo>
                <a:lnTo>
                  <a:pt x="7716" y="1325"/>
                </a:lnTo>
                <a:lnTo>
                  <a:pt x="3720" y="3250"/>
                </a:lnTo>
                <a:lnTo>
                  <a:pt x="3720" y="2997"/>
                </a:lnTo>
                <a:lnTo>
                  <a:pt x="7715" y="982"/>
                </a:lnTo>
                <a:lnTo>
                  <a:pt x="7715" y="442"/>
                </a:lnTo>
                <a:lnTo>
                  <a:pt x="3721" y="2596"/>
                </a:lnTo>
                <a:lnTo>
                  <a:pt x="3721" y="2344"/>
                </a:lnTo>
                <a:lnTo>
                  <a:pt x="7891" y="0"/>
                </a:lnTo>
                <a:close/>
                <a:moveTo>
                  <a:pt x="1494" y="8392"/>
                </a:moveTo>
                <a:lnTo>
                  <a:pt x="1494" y="3724"/>
                </a:lnTo>
                <a:lnTo>
                  <a:pt x="1994" y="3464"/>
                </a:lnTo>
                <a:lnTo>
                  <a:pt x="1994" y="8392"/>
                </a:lnTo>
                <a:lnTo>
                  <a:pt x="3568" y="8392"/>
                </a:lnTo>
                <a:lnTo>
                  <a:pt x="3581" y="3000"/>
                </a:lnTo>
                <a:lnTo>
                  <a:pt x="2314" y="2404"/>
                </a:lnTo>
                <a:lnTo>
                  <a:pt x="978" y="3236"/>
                </a:lnTo>
                <a:lnTo>
                  <a:pt x="978" y="8392"/>
                </a:lnTo>
                <a:lnTo>
                  <a:pt x="1494" y="8392"/>
                </a:lnTo>
                <a:close/>
                <a:moveTo>
                  <a:pt x="0" y="7987"/>
                </a:moveTo>
                <a:lnTo>
                  <a:pt x="11189" y="7987"/>
                </a:lnTo>
                <a:lnTo>
                  <a:pt x="11189" y="8391"/>
                </a:lnTo>
                <a:lnTo>
                  <a:pt x="0" y="8391"/>
                </a:lnTo>
                <a:lnTo>
                  <a:pt x="0" y="7987"/>
                </a:lnTo>
                <a:close/>
              </a:path>
            </a:pathLst>
          </a:custGeom>
          <a:solidFill>
            <a:schemeClr val="bg1"/>
          </a:solidFill>
          <a:ln>
            <a:noFill/>
          </a:ln>
        </p:spPr>
        <p:txBody>
          <a:bodyPr/>
          <a:lstStyle/>
          <a:p>
            <a:endParaRPr lang="zh-CN" altLang="en-US"/>
          </a:p>
        </p:txBody>
      </p:sp>
      <p:sp>
        <p:nvSpPr>
          <p:cNvPr id="43" name="money-stacks-of-coins_31028"/>
          <p:cNvSpPr>
            <a:spLocks noChangeAspect="1"/>
          </p:cNvSpPr>
          <p:nvPr/>
        </p:nvSpPr>
        <p:spPr bwMode="auto">
          <a:xfrm>
            <a:off x="971486" y="5431920"/>
            <a:ext cx="609685" cy="547795"/>
          </a:xfrm>
          <a:custGeom>
            <a:avLst/>
            <a:gdLst>
              <a:gd name="connsiteX0" fmla="*/ 30360 w 607648"/>
              <a:gd name="connsiteY0" fmla="*/ 333664 h 545965"/>
              <a:gd name="connsiteX1" fmla="*/ 30360 w 607648"/>
              <a:gd name="connsiteY1" fmla="*/ 424663 h 545965"/>
              <a:gd name="connsiteX2" fmla="*/ 394923 w 607648"/>
              <a:gd name="connsiteY2" fmla="*/ 424663 h 545965"/>
              <a:gd name="connsiteX3" fmla="*/ 394923 w 607648"/>
              <a:gd name="connsiteY3" fmla="*/ 515662 h 545965"/>
              <a:gd name="connsiteX4" fmla="*/ 577204 w 607648"/>
              <a:gd name="connsiteY4" fmla="*/ 333664 h 545965"/>
              <a:gd name="connsiteX5" fmla="*/ 30360 w 607648"/>
              <a:gd name="connsiteY5" fmla="*/ 303361 h 545965"/>
              <a:gd name="connsiteX6" fmla="*/ 577204 w 607648"/>
              <a:gd name="connsiteY6" fmla="*/ 303361 h 545965"/>
              <a:gd name="connsiteX7" fmla="*/ 605330 w 607648"/>
              <a:gd name="connsiteY7" fmla="*/ 322023 h 545965"/>
              <a:gd name="connsiteX8" fmla="*/ 598743 w 607648"/>
              <a:gd name="connsiteY8" fmla="*/ 355081 h 545965"/>
              <a:gd name="connsiteX9" fmla="*/ 416462 w 607648"/>
              <a:gd name="connsiteY9" fmla="*/ 537078 h 545965"/>
              <a:gd name="connsiteX10" fmla="*/ 394923 w 607648"/>
              <a:gd name="connsiteY10" fmla="*/ 545965 h 545965"/>
              <a:gd name="connsiteX11" fmla="*/ 383352 w 607648"/>
              <a:gd name="connsiteY11" fmla="*/ 543654 h 545965"/>
              <a:gd name="connsiteX12" fmla="*/ 364572 w 607648"/>
              <a:gd name="connsiteY12" fmla="*/ 515662 h 545965"/>
              <a:gd name="connsiteX13" fmla="*/ 364572 w 607648"/>
              <a:gd name="connsiteY13" fmla="*/ 454966 h 545965"/>
              <a:gd name="connsiteX14" fmla="*/ 30360 w 607648"/>
              <a:gd name="connsiteY14" fmla="*/ 454966 h 545965"/>
              <a:gd name="connsiteX15" fmla="*/ 9 w 607648"/>
              <a:gd name="connsiteY15" fmla="*/ 424663 h 545965"/>
              <a:gd name="connsiteX16" fmla="*/ 9 w 607648"/>
              <a:gd name="connsiteY16" fmla="*/ 333664 h 545965"/>
              <a:gd name="connsiteX17" fmla="*/ 30360 w 607648"/>
              <a:gd name="connsiteY17" fmla="*/ 303361 h 545965"/>
              <a:gd name="connsiteX18" fmla="*/ 212645 w 607648"/>
              <a:gd name="connsiteY18" fmla="*/ 30390 h 545965"/>
              <a:gd name="connsiteX19" fmla="*/ 30364 w 607648"/>
              <a:gd name="connsiteY19" fmla="*/ 212374 h 545965"/>
              <a:gd name="connsiteX20" fmla="*/ 577208 w 607648"/>
              <a:gd name="connsiteY20" fmla="*/ 212374 h 545965"/>
              <a:gd name="connsiteX21" fmla="*/ 577208 w 607648"/>
              <a:gd name="connsiteY21" fmla="*/ 121382 h 545965"/>
              <a:gd name="connsiteX22" fmla="*/ 212645 w 607648"/>
              <a:gd name="connsiteY22" fmla="*/ 121382 h 545965"/>
              <a:gd name="connsiteX23" fmla="*/ 212645 w 607648"/>
              <a:gd name="connsiteY23" fmla="*/ 0 h 545965"/>
              <a:gd name="connsiteX24" fmla="*/ 224305 w 607648"/>
              <a:gd name="connsiteY24" fmla="*/ 2310 h 545965"/>
              <a:gd name="connsiteX25" fmla="*/ 243085 w 607648"/>
              <a:gd name="connsiteY25" fmla="*/ 30390 h 545965"/>
              <a:gd name="connsiteX26" fmla="*/ 243085 w 607648"/>
              <a:gd name="connsiteY26" fmla="*/ 90992 h 545965"/>
              <a:gd name="connsiteX27" fmla="*/ 577208 w 607648"/>
              <a:gd name="connsiteY27" fmla="*/ 90992 h 545965"/>
              <a:gd name="connsiteX28" fmla="*/ 607648 w 607648"/>
              <a:gd name="connsiteY28" fmla="*/ 121382 h 545965"/>
              <a:gd name="connsiteX29" fmla="*/ 607648 w 607648"/>
              <a:gd name="connsiteY29" fmla="*/ 212374 h 545965"/>
              <a:gd name="connsiteX30" fmla="*/ 577208 w 607648"/>
              <a:gd name="connsiteY30" fmla="*/ 242675 h 545965"/>
              <a:gd name="connsiteX31" fmla="*/ 30364 w 607648"/>
              <a:gd name="connsiteY31" fmla="*/ 242675 h 545965"/>
              <a:gd name="connsiteX32" fmla="*/ 2327 w 607648"/>
              <a:gd name="connsiteY32" fmla="*/ 223926 h 545965"/>
              <a:gd name="connsiteX33" fmla="*/ 8914 w 607648"/>
              <a:gd name="connsiteY33" fmla="*/ 190870 h 545965"/>
              <a:gd name="connsiteX34" fmla="*/ 191195 w 607648"/>
              <a:gd name="connsiteY34" fmla="*/ 8886 h 545965"/>
              <a:gd name="connsiteX35" fmla="*/ 212645 w 607648"/>
              <a:gd name="connsiteY35" fmla="*/ 0 h 545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07648" h="545965">
                <a:moveTo>
                  <a:pt x="30360" y="333664"/>
                </a:moveTo>
                <a:lnTo>
                  <a:pt x="30360" y="424663"/>
                </a:lnTo>
                <a:lnTo>
                  <a:pt x="394923" y="424663"/>
                </a:lnTo>
                <a:lnTo>
                  <a:pt x="394923" y="515662"/>
                </a:lnTo>
                <a:lnTo>
                  <a:pt x="577204" y="333664"/>
                </a:lnTo>
                <a:close/>
                <a:moveTo>
                  <a:pt x="30360" y="303361"/>
                </a:moveTo>
                <a:lnTo>
                  <a:pt x="577204" y="303361"/>
                </a:lnTo>
                <a:cubicBezTo>
                  <a:pt x="589487" y="303361"/>
                  <a:pt x="600613" y="310737"/>
                  <a:pt x="605330" y="322023"/>
                </a:cubicBezTo>
                <a:cubicBezTo>
                  <a:pt x="610047" y="333398"/>
                  <a:pt x="607377" y="346461"/>
                  <a:pt x="598743" y="355081"/>
                </a:cubicBezTo>
                <a:lnTo>
                  <a:pt x="416462" y="537078"/>
                </a:lnTo>
                <a:cubicBezTo>
                  <a:pt x="410588" y="542944"/>
                  <a:pt x="402844" y="545965"/>
                  <a:pt x="394923" y="545965"/>
                </a:cubicBezTo>
                <a:cubicBezTo>
                  <a:pt x="391007" y="545965"/>
                  <a:pt x="387090" y="545254"/>
                  <a:pt x="383352" y="543654"/>
                </a:cubicBezTo>
                <a:cubicBezTo>
                  <a:pt x="371960" y="538945"/>
                  <a:pt x="364572" y="527925"/>
                  <a:pt x="364572" y="515662"/>
                </a:cubicBezTo>
                <a:lnTo>
                  <a:pt x="364572" y="454966"/>
                </a:lnTo>
                <a:lnTo>
                  <a:pt x="30360" y="454966"/>
                </a:lnTo>
                <a:cubicBezTo>
                  <a:pt x="13627" y="454966"/>
                  <a:pt x="9" y="441459"/>
                  <a:pt x="9" y="424663"/>
                </a:cubicBezTo>
                <a:lnTo>
                  <a:pt x="9" y="333664"/>
                </a:lnTo>
                <a:cubicBezTo>
                  <a:pt x="9" y="316869"/>
                  <a:pt x="13627" y="303361"/>
                  <a:pt x="30360" y="303361"/>
                </a:cubicBezTo>
                <a:close/>
                <a:moveTo>
                  <a:pt x="212645" y="30390"/>
                </a:moveTo>
                <a:lnTo>
                  <a:pt x="30364" y="212374"/>
                </a:lnTo>
                <a:lnTo>
                  <a:pt x="577208" y="212374"/>
                </a:lnTo>
                <a:lnTo>
                  <a:pt x="577208" y="121382"/>
                </a:lnTo>
                <a:lnTo>
                  <a:pt x="212645" y="121382"/>
                </a:lnTo>
                <a:close/>
                <a:moveTo>
                  <a:pt x="212645" y="0"/>
                </a:moveTo>
                <a:cubicBezTo>
                  <a:pt x="216562" y="0"/>
                  <a:pt x="220567" y="800"/>
                  <a:pt x="224305" y="2310"/>
                </a:cubicBezTo>
                <a:cubicBezTo>
                  <a:pt x="235609" y="7020"/>
                  <a:pt x="243085" y="18127"/>
                  <a:pt x="243085" y="30390"/>
                </a:cubicBezTo>
                <a:lnTo>
                  <a:pt x="243085" y="90992"/>
                </a:lnTo>
                <a:lnTo>
                  <a:pt x="577208" y="90992"/>
                </a:lnTo>
                <a:cubicBezTo>
                  <a:pt x="594030" y="90992"/>
                  <a:pt x="607648" y="104588"/>
                  <a:pt x="607648" y="121382"/>
                </a:cubicBezTo>
                <a:lnTo>
                  <a:pt x="607648" y="212374"/>
                </a:lnTo>
                <a:cubicBezTo>
                  <a:pt x="607648" y="229080"/>
                  <a:pt x="594030" y="242675"/>
                  <a:pt x="577208" y="242675"/>
                </a:cubicBezTo>
                <a:lnTo>
                  <a:pt x="30364" y="242675"/>
                </a:lnTo>
                <a:cubicBezTo>
                  <a:pt x="18081" y="242675"/>
                  <a:pt x="7045" y="235300"/>
                  <a:pt x="2327" y="223926"/>
                </a:cubicBezTo>
                <a:cubicBezTo>
                  <a:pt x="-2390" y="212641"/>
                  <a:pt x="191" y="199578"/>
                  <a:pt x="8914" y="190870"/>
                </a:cubicBezTo>
                <a:lnTo>
                  <a:pt x="191195" y="8886"/>
                </a:lnTo>
                <a:cubicBezTo>
                  <a:pt x="196980" y="3110"/>
                  <a:pt x="204813" y="0"/>
                  <a:pt x="212645"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 name="文本框 1"/>
          <p:cNvSpPr txBox="1"/>
          <p:nvPr/>
        </p:nvSpPr>
        <p:spPr>
          <a:xfrm>
            <a:off x="5743575" y="918845"/>
            <a:ext cx="3152140" cy="4246880"/>
          </a:xfrm>
          <a:prstGeom prst="rect">
            <a:avLst/>
          </a:prstGeom>
          <a:noFill/>
        </p:spPr>
        <p:txBody>
          <a:bodyPr wrap="square" rtlCol="0">
            <a:noAutofit/>
          </a:bodyPr>
          <a:p>
            <a:r>
              <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7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问题发现：</a:t>
            </a:r>
            <a:endParaRPr lang="en-US" altLang="zh-CN" sz="17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endPar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endParaRPr>
          </a:p>
          <a:p>
            <a:r>
              <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700">
                <a:latin typeface="微软雅黑" panose="020B0503020204020204" pitchFamily="34" charset="-122"/>
                <a:ea typeface="微软雅黑" panose="020B0503020204020204" pitchFamily="34" charset="-122"/>
                <a:cs typeface="微软雅黑" panose="020B0503020204020204" pitchFamily="34" charset="-122"/>
                <a:sym typeface="+mn-ea"/>
              </a:rPr>
              <a:t>在当前的学术发表中，</a:t>
            </a:r>
            <a:r>
              <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700">
                <a:latin typeface="微软雅黑" panose="020B0503020204020204" pitchFamily="34" charset="-122"/>
                <a:ea typeface="微软雅黑" panose="020B0503020204020204" pitchFamily="34" charset="-122"/>
                <a:cs typeface="微软雅黑" panose="020B0503020204020204" pitchFamily="34" charset="-122"/>
                <a:sym typeface="+mn-ea"/>
              </a:rPr>
              <a:t>提交</a:t>
            </a:r>
            <a:r>
              <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rPr>
              <a:t>GitHub</a:t>
            </a:r>
            <a:r>
              <a:rPr lang="zh-CN" altLang="en-US" sz="1700">
                <a:latin typeface="微软雅黑" panose="020B0503020204020204" pitchFamily="34" charset="-122"/>
                <a:ea typeface="微软雅黑" panose="020B0503020204020204" pitchFamily="34" charset="-122"/>
                <a:cs typeface="微软雅黑" panose="020B0503020204020204" pitchFamily="34" charset="-122"/>
                <a:sym typeface="+mn-ea"/>
              </a:rPr>
              <a:t>链接</a:t>
            </a:r>
            <a:r>
              <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700">
                <a:latin typeface="微软雅黑" panose="020B0503020204020204" pitchFamily="34" charset="-122"/>
                <a:ea typeface="微软雅黑" panose="020B0503020204020204" pitchFamily="34" charset="-122"/>
                <a:cs typeface="微软雅黑" panose="020B0503020204020204" pitchFamily="34" charset="-122"/>
                <a:sym typeface="+mn-ea"/>
              </a:rPr>
              <a:t>已成为推动知识共享的标准要求。然而，这一初衷在实践中往往演变为</a:t>
            </a:r>
            <a:r>
              <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700">
                <a:latin typeface="微软雅黑" panose="020B0503020204020204" pitchFamily="34" charset="-122"/>
                <a:ea typeface="微软雅黑" panose="020B0503020204020204" pitchFamily="34" charset="-122"/>
                <a:cs typeface="微软雅黑" panose="020B0503020204020204" pitchFamily="34" charset="-122"/>
                <a:sym typeface="+mn-ea"/>
              </a:rPr>
              <a:t>一次性</a:t>
            </a:r>
            <a:r>
              <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700">
                <a:latin typeface="微软雅黑" panose="020B0503020204020204" pitchFamily="34" charset="-122"/>
                <a:ea typeface="微软雅黑" panose="020B0503020204020204" pitchFamily="34" charset="-122"/>
                <a:cs typeface="微软雅黑" panose="020B0503020204020204" pitchFamily="34" charset="-122"/>
                <a:sym typeface="+mn-ea"/>
              </a:rPr>
              <a:t>行为</a:t>
            </a:r>
            <a:r>
              <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700">
                <a:latin typeface="微软雅黑" panose="020B0503020204020204" pitchFamily="34" charset="-122"/>
                <a:ea typeface="微软雅黑" panose="020B0503020204020204" pitchFamily="34" charset="-122"/>
                <a:cs typeface="微软雅黑" panose="020B0503020204020204" pitchFamily="34" charset="-122"/>
                <a:sym typeface="+mn-ea"/>
              </a:rPr>
              <a:t>许多项目在论文发表后便进入</a:t>
            </a:r>
            <a:r>
              <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700">
                <a:latin typeface="微软雅黑" panose="020B0503020204020204" pitchFamily="34" charset="-122"/>
                <a:ea typeface="微软雅黑" panose="020B0503020204020204" pitchFamily="34" charset="-122"/>
                <a:cs typeface="微软雅黑" panose="020B0503020204020204" pitchFamily="34" charset="-122"/>
                <a:sym typeface="+mn-ea"/>
              </a:rPr>
              <a:t>僵尸状态</a:t>
            </a:r>
            <a:r>
              <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700">
                <a:latin typeface="微软雅黑" panose="020B0503020204020204" pitchFamily="34" charset="-122"/>
                <a:ea typeface="微软雅黑" panose="020B0503020204020204" pitchFamily="34" charset="-122"/>
                <a:cs typeface="微软雅黑" panose="020B0503020204020204" pitchFamily="34" charset="-122"/>
                <a:sym typeface="+mn-ea"/>
              </a:rPr>
              <a:t>：不再更新、无人维护。</a:t>
            </a:r>
            <a:endParaRPr lang="zh-CN" altLang="en-US" sz="1700">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sz="1700">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170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en-US" altLang="zh-CN" sz="170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700">
                <a:latin typeface="微软雅黑" panose="020B0503020204020204" pitchFamily="34" charset="-122"/>
                <a:ea typeface="微软雅黑" panose="020B0503020204020204" pitchFamily="34" charset="-122"/>
                <a:cs typeface="微软雅黑" panose="020B0503020204020204" pitchFamily="34" charset="-122"/>
                <a:sym typeface="+mn-ea"/>
              </a:rPr>
              <a:t>这不仅导致代码过时、依赖失效，使研究成果难以复现，也造成了优秀开源资源的浪费，更让评审方缺乏有效工具来评估项目在发表后的长期价值。</a:t>
            </a:r>
            <a:endParaRPr lang="zh-CN" altLang="en-US" sz="1700">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sz="1700"/>
          </a:p>
        </p:txBody>
      </p:sp>
      <p:sp>
        <p:nvSpPr>
          <p:cNvPr id="4" name="文本框 3"/>
          <p:cNvSpPr txBox="1"/>
          <p:nvPr/>
        </p:nvSpPr>
        <p:spPr>
          <a:xfrm>
            <a:off x="297815" y="835660"/>
            <a:ext cx="5308600" cy="708660"/>
          </a:xfrm>
          <a:prstGeom prst="rect">
            <a:avLst/>
          </a:prstGeom>
          <a:noFill/>
        </p:spPr>
        <p:txBody>
          <a:bodyPr wrap="square" rtlCol="0">
            <a:noAutofit/>
          </a:bodyPr>
          <a:p>
            <a:r>
              <a:rPr lang="zh-CN" altLang="en-US">
                <a:solidFill>
                  <a:srgbClr val="7C79E3"/>
                </a:solidFill>
                <a:latin typeface="微软雅黑" panose="020B0503020204020204" pitchFamily="34" charset="-122"/>
                <a:ea typeface="微软雅黑" panose="020B0503020204020204" pitchFamily="34" charset="-122"/>
                <a:cs typeface="微软雅黑" panose="020B0503020204020204" pitchFamily="34" charset="-122"/>
              </a:rPr>
              <a:t>痛点：</a:t>
            </a:r>
            <a:endParaRPr lang="zh-CN" altLang="en-US">
              <a:solidFill>
                <a:srgbClr val="7C79E3"/>
              </a:solidFill>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a:solidFill>
                  <a:srgbClr val="7C79E3"/>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a:solidFill>
                  <a:srgbClr val="7C79E3"/>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a:solidFill>
                  <a:srgbClr val="7C79E3"/>
                </a:solidFill>
                <a:latin typeface="微软雅黑" panose="020B0503020204020204" pitchFamily="34" charset="-122"/>
                <a:ea typeface="微软雅黑" panose="020B0503020204020204" pitchFamily="34" charset="-122"/>
                <a:cs typeface="微软雅黑" panose="020B0503020204020204" pitchFamily="34" charset="-122"/>
              </a:rPr>
              <a:t>当前学术研究与开源实践之间存在的系统性断裂</a:t>
            </a:r>
            <a:endParaRPr lang="zh-CN" altLang="en-US">
              <a:solidFill>
                <a:srgbClr val="7C79E3"/>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a:solidFill>
                <a:srgbClr val="7C79E3"/>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946150" y="190500"/>
            <a:ext cx="9562465" cy="460375"/>
          </a:xfrm>
          <a:prstGeom prst="rect">
            <a:avLst/>
          </a:prstGeom>
          <a:noFill/>
        </p:spPr>
        <p:txBody>
          <a:bodyPr wrap="square" lIns="0" rtlCol="0">
            <a:noAutofit/>
          </a:bodyPr>
          <a:lstStyle>
            <a:defPPr>
              <a:defRPr lang="zh-CN"/>
            </a:defPPr>
            <a:lvl1pPr marL="342900" marR="0" lvl="0" indent="-342900" algn="dist" fontAlgn="auto">
              <a:lnSpc>
                <a:spcPct val="100000"/>
              </a:lnSpc>
              <a:spcBef>
                <a:spcPts val="0"/>
              </a:spcBef>
              <a:spcAft>
                <a:spcPts val="0"/>
              </a:spcAft>
              <a:buClrTx/>
              <a:buSzTx/>
              <a:buFont typeface="Arial" panose="020B0604020202020204" pitchFamily="34" charset="0"/>
              <a:buChar char="•"/>
              <a:defRPr kumimoji="0" sz="2400" b="0" i="0" u="none" strike="noStrike" cap="none" spc="0" normalizeH="0" baseline="0">
                <a:ln>
                  <a:noFill/>
                </a:ln>
                <a:solidFill>
                  <a:schemeClr val="bg1"/>
                </a:solidFill>
                <a:effectLst/>
                <a:uLnTx/>
                <a:uFillTx/>
                <a:latin typeface="微软雅黑 Light" panose="020B0502040204020203" pitchFamily="34" charset="-122"/>
                <a:ea typeface="微软雅黑 Light" panose="020B0502040204020203" pitchFamily="34" charset="-122"/>
              </a:defRPr>
            </a:lvl1pPr>
          </a:lstStyle>
          <a:p>
            <a:r>
              <a:rPr lang="zh-CN" altLang="en-US">
                <a:latin typeface="微软雅黑" panose="020B0503020204020204" pitchFamily="34" charset="-122"/>
                <a:ea typeface="微软雅黑" panose="020B0503020204020204" pitchFamily="34" charset="-122"/>
                <a:sym typeface="+mn-ea"/>
              </a:rPr>
              <a:t>项目想法：迁移商业分析范式，量化学术开源生命力</a:t>
            </a:r>
            <a:endParaRPr lang="zh-CN" altLang="en-US">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p:txBody>
      </p:sp>
      <p:sp>
        <p:nvSpPr>
          <p:cNvPr id="43" name="文本框 22"/>
          <p:cNvSpPr txBox="1"/>
          <p:nvPr>
            <p:custDataLst>
              <p:tags r:id="rId1"/>
            </p:custDataLst>
          </p:nvPr>
        </p:nvSpPr>
        <p:spPr>
          <a:xfrm flipH="1">
            <a:off x="1243965" y="3195320"/>
            <a:ext cx="2398395" cy="3453130"/>
          </a:xfrm>
          <a:prstGeom prst="rect">
            <a:avLst/>
          </a:prstGeom>
          <a:noFill/>
          <a:ln w="9525">
            <a:noFill/>
            <a:miter/>
          </a:ln>
          <a:effectLst>
            <a:outerShdw sx="999" sy="999" algn="ctr" rotWithShape="0">
              <a:srgbClr val="000000"/>
            </a:outerShdw>
          </a:effectLst>
        </p:spPr>
        <p:txBody>
          <a:bodyPr wrap="square" anchor="t">
            <a:noAutofit/>
          </a:bodyPr>
          <a:lstStyle/>
          <a:p>
            <a:pPr lvl="0" algn="just" fontAlgn="auto">
              <a:lnSpc>
                <a:spcPct val="120000"/>
              </a:lnSpc>
            </a:pPr>
            <a:r>
              <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在商业开源领域，业界常通过系统分析一个公司或基金会旗下的开源仓库群（如代码活跃度、社区协作、发布节奏等）来评估其技术战略与长期投入的真实性；我们受此启发，并基于</a:t>
            </a:r>
            <a:r>
              <a:rPr lang="en-US" altLang="zh-CN"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 OpenDigger </a:t>
            </a:r>
            <a:r>
              <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中大量真实的</a:t>
            </a:r>
            <a:r>
              <a:rPr lang="en-US" altLang="zh-CN"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公司</a:t>
            </a:r>
            <a:r>
              <a:rPr lang="en-US" altLang="zh-CN"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仓库</a:t>
            </a:r>
            <a:r>
              <a:rPr lang="en-US" altLang="zh-CN"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关联数据进行分析验证，将这一成熟的评估框架从</a:t>
            </a:r>
            <a:r>
              <a:rPr lang="en-US" altLang="zh-CN"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组织</a:t>
            </a:r>
            <a:r>
              <a:rPr lang="en-US" altLang="zh-CN"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仓库</a:t>
            </a:r>
            <a:r>
              <a:rPr lang="en-US" altLang="zh-CN"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迁移至</a:t>
            </a:r>
            <a:r>
              <a:rPr lang="en-US" altLang="zh-CN"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论文</a:t>
            </a:r>
            <a:r>
              <a:rPr lang="en-US" altLang="zh-CN"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仓库</a:t>
            </a:r>
            <a:r>
              <a:rPr lang="en-US" altLang="zh-CN"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rPr>
              <a:t>的学术场景。</a:t>
            </a:r>
            <a:endParaRPr lang="zh-CN" altLang="en-US" sz="1400" dirty="0">
              <a:solidFill>
                <a:schemeClr val="tx1"/>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5" name="文本框 22"/>
          <p:cNvSpPr txBox="1"/>
          <p:nvPr>
            <p:custDataLst>
              <p:tags r:id="rId2"/>
            </p:custDataLst>
          </p:nvPr>
        </p:nvSpPr>
        <p:spPr>
          <a:xfrm flipH="1">
            <a:off x="4833620" y="3195320"/>
            <a:ext cx="2417445" cy="2792095"/>
          </a:xfrm>
          <a:prstGeom prst="rect">
            <a:avLst/>
          </a:prstGeom>
          <a:noFill/>
          <a:ln w="9525">
            <a:noFill/>
            <a:miter/>
          </a:ln>
          <a:effectLst>
            <a:outerShdw sx="999" sy="999" algn="ctr" rotWithShape="0">
              <a:srgbClr val="000000"/>
            </a:outerShdw>
          </a:effectLst>
        </p:spPr>
        <p:txBody>
          <a:bodyPr wrap="square" anchor="t">
            <a:noAutofit/>
          </a:bodyPr>
          <a:lstStyle/>
          <a:p>
            <a:pPr lvl="0" algn="just" fontAlgn="auto">
              <a:lnSpc>
                <a:spcPct val="120000"/>
              </a:lnSpc>
            </a:pP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一篇学术论文及其伴随的开源代码仓库，本质上构成了一个微型的、以知识贡献为核心目标的</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学术组织</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；这个</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论文</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仓库</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实体在发表后的长期行为</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是持续维护、迭代，还是发布即终结</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恰恰是衡量其真实科学价值和实践影响力的关键维度，而这正是当前评价体系所缺失的。</a:t>
            </a:r>
            <a:endParaRPr lang="zh-CN" altLang="en-US" sz="140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just" fontAlgn="auto">
              <a:lnSpc>
                <a:spcPct val="120000"/>
              </a:lnSpc>
            </a:pPr>
            <a:endPar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endParaRPr>
          </a:p>
        </p:txBody>
      </p:sp>
      <p:sp>
        <p:nvSpPr>
          <p:cNvPr id="47" name="文本框 22"/>
          <p:cNvSpPr txBox="1"/>
          <p:nvPr>
            <p:custDataLst>
              <p:tags r:id="rId3"/>
            </p:custDataLst>
          </p:nvPr>
        </p:nvSpPr>
        <p:spPr>
          <a:xfrm flipH="1">
            <a:off x="8481060" y="3195320"/>
            <a:ext cx="2694305" cy="3404235"/>
          </a:xfrm>
          <a:prstGeom prst="rect">
            <a:avLst/>
          </a:prstGeom>
          <a:noFill/>
          <a:ln w="9525">
            <a:noFill/>
            <a:miter/>
          </a:ln>
          <a:effectLst>
            <a:outerShdw sx="999" sy="999" algn="ctr" rotWithShape="0">
              <a:srgbClr val="000000"/>
            </a:outerShdw>
          </a:effectLst>
        </p:spPr>
        <p:txBody>
          <a:bodyPr wrap="square" anchor="t">
            <a:noAutofit/>
          </a:bodyPr>
          <a:lstStyle/>
          <a:p>
            <a:pPr algn="ctr">
              <a:lnSpc>
                <a:spcPct val="130000"/>
              </a:lnSpc>
              <a:spcBef>
                <a:spcPct val="0"/>
              </a:spcBef>
              <a:spcAft>
                <a:spcPct val="0"/>
              </a:spcAft>
            </a:pPr>
            <a:r>
              <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因此，我们致力于构建一个专门的分析平台。它旨在：</a:t>
            </a:r>
            <a:endPar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a:lnSpc>
                <a:spcPct val="130000"/>
              </a:lnSpc>
              <a:spcBef>
                <a:spcPct val="0"/>
              </a:spcBef>
              <a:spcAft>
                <a:spcPct val="0"/>
              </a:spcAft>
            </a:pPr>
            <a:r>
              <a:rPr lang="en-US" altLang="zh-CN" sz="1350">
                <a:solidFill>
                  <a:srgbClr val="5D70E4"/>
                </a:solidFill>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350">
                <a:solidFill>
                  <a:srgbClr val="5D70E4"/>
                </a:solidFill>
                <a:latin typeface="微软雅黑" panose="020B0503020204020204" pitchFamily="34" charset="-122"/>
                <a:ea typeface="微软雅黑" panose="020B0503020204020204" pitchFamily="34" charset="-122"/>
                <a:cs typeface="微软雅黑" panose="020B0503020204020204" pitchFamily="34" charset="-122"/>
                <a:sym typeface="+mn-ea"/>
              </a:rPr>
              <a:t>追踪</a:t>
            </a:r>
            <a:r>
              <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：自动化、长期地追踪海量学术论文与</a:t>
            </a:r>
            <a:r>
              <a:rPr lang="en-US" altLang="zh-CN"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GitHub</a:t>
            </a:r>
            <a:r>
              <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等平台仓库的关联。</a:t>
            </a:r>
            <a:endParaRPr lang="en-US" altLang="zh-CN"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a:lnSpc>
                <a:spcPct val="130000"/>
              </a:lnSpc>
              <a:spcBef>
                <a:spcPct val="0"/>
              </a:spcBef>
              <a:spcAft>
                <a:spcPct val="0"/>
              </a:spcAft>
            </a:pPr>
            <a:r>
              <a:rPr lang="en-US" altLang="zh-CN" sz="1350">
                <a:solidFill>
                  <a:srgbClr val="5D70E4"/>
                </a:solidFill>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1350">
                <a:solidFill>
                  <a:srgbClr val="5D70E4"/>
                </a:solidFill>
                <a:latin typeface="微软雅黑" panose="020B0503020204020204" pitchFamily="34" charset="-122"/>
                <a:ea typeface="微软雅黑" panose="020B0503020204020204" pitchFamily="34" charset="-122"/>
                <a:cs typeface="微软雅黑" panose="020B0503020204020204" pitchFamily="34" charset="-122"/>
                <a:sym typeface="+mn-ea"/>
              </a:rPr>
              <a:t>评估</a:t>
            </a:r>
            <a:r>
              <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：超越</a:t>
            </a:r>
            <a:r>
              <a:rPr lang="en-US" altLang="zh-CN"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星标数</a:t>
            </a:r>
            <a:r>
              <a:rPr lang="en-US" altLang="zh-CN"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，用多维指标量化仓库的</a:t>
            </a:r>
            <a:r>
              <a:rPr lang="en-US" altLang="zh-CN"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生命力</a:t>
            </a:r>
            <a:r>
              <a:rPr lang="en-US" altLang="zh-CN"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en-US" altLang="zh-CN"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a:lnSpc>
                <a:spcPct val="130000"/>
              </a:lnSpc>
              <a:spcBef>
                <a:spcPct val="0"/>
              </a:spcBef>
              <a:spcAft>
                <a:spcPct val="0"/>
              </a:spcAft>
            </a:pPr>
            <a:r>
              <a:rPr lang="en-US" altLang="zh-CN" sz="1350">
                <a:solidFill>
                  <a:srgbClr val="5D70E4"/>
                </a:solidFill>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1350">
                <a:solidFill>
                  <a:srgbClr val="5D70E4"/>
                </a:solidFill>
                <a:latin typeface="微软雅黑" panose="020B0503020204020204" pitchFamily="34" charset="-122"/>
                <a:ea typeface="微软雅黑" panose="020B0503020204020204" pitchFamily="34" charset="-122"/>
                <a:cs typeface="微软雅黑" panose="020B0503020204020204" pitchFamily="34" charset="-122"/>
                <a:sym typeface="+mn-ea"/>
              </a:rPr>
              <a:t>挖掘</a:t>
            </a:r>
            <a:r>
              <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：从被时间淹没的论文中，识别出那些代码持续进化、社区不断成长的</a:t>
            </a:r>
            <a:r>
              <a:rPr lang="en-US" altLang="zh-CN"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高生命力宝藏</a:t>
            </a:r>
            <a:r>
              <a:rPr lang="en-US" altLang="zh-CN"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项目。这些项目往往具有坚实的工具价值，是支撑后续研究和应用的隐形基础设施。</a:t>
            </a:r>
            <a:endParaRPr lang="zh-CN" altLang="en-US" sz="135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lvl="0" algn="just" fontAlgn="auto">
              <a:lnSpc>
                <a:spcPct val="120000"/>
              </a:lnSpc>
            </a:pPr>
            <a:endParaRPr lang="zh-CN" altLang="en-US" sz="1350" dirty="0">
              <a:solidFill>
                <a:schemeClr val="tx1">
                  <a:lumMod val="50000"/>
                  <a:lumOff val="50000"/>
                </a:schemeClr>
              </a:solidFill>
              <a:latin typeface="微软雅黑" panose="020B0503020204020204" pitchFamily="34" charset="-122"/>
              <a:ea typeface="微软雅黑" panose="020B0503020204020204" pitchFamily="34" charset="-122"/>
              <a:cs typeface="微软雅黑" panose="020B0503020204020204" pitchFamily="34" charset="-122"/>
              <a:sym typeface="宋体" panose="02010600030101010101" pitchFamily="2" charset="-122"/>
            </a:endParaRPr>
          </a:p>
        </p:txBody>
      </p:sp>
      <p:sp>
        <p:nvSpPr>
          <p:cNvPr id="54" name="半闭框 53"/>
          <p:cNvSpPr/>
          <p:nvPr>
            <p:custDataLst>
              <p:tags r:id="rId4"/>
            </p:custDataLst>
          </p:nvPr>
        </p:nvSpPr>
        <p:spPr>
          <a:xfrm rot="2700000">
            <a:off x="1264582" y="2051634"/>
            <a:ext cx="2307771" cy="2307771"/>
          </a:xfrm>
          <a:prstGeom prst="halfFrame">
            <a:avLst>
              <a:gd name="adj1" fmla="val 13321"/>
              <a:gd name="adj2" fmla="val 13321"/>
            </a:avLst>
          </a:prstGeom>
          <a:solidFill>
            <a:srgbClr val="2B30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55" name="半闭框 54"/>
          <p:cNvSpPr/>
          <p:nvPr>
            <p:custDataLst>
              <p:tags r:id="rId5"/>
            </p:custDataLst>
          </p:nvPr>
        </p:nvSpPr>
        <p:spPr>
          <a:xfrm rot="2700000">
            <a:off x="4885870" y="2051634"/>
            <a:ext cx="2307771" cy="2307771"/>
          </a:xfrm>
          <a:prstGeom prst="halfFrame">
            <a:avLst>
              <a:gd name="adj1" fmla="val 13321"/>
              <a:gd name="adj2" fmla="val 13321"/>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56" name="半闭框 55"/>
          <p:cNvSpPr/>
          <p:nvPr>
            <p:custDataLst>
              <p:tags r:id="rId6"/>
            </p:custDataLst>
          </p:nvPr>
        </p:nvSpPr>
        <p:spPr>
          <a:xfrm rot="2700000">
            <a:off x="8543989" y="2051634"/>
            <a:ext cx="2307771" cy="2307771"/>
          </a:xfrm>
          <a:prstGeom prst="halfFrame">
            <a:avLst>
              <a:gd name="adj1" fmla="val 13321"/>
              <a:gd name="adj2" fmla="val 13321"/>
            </a:avLst>
          </a:prstGeom>
          <a:solidFill>
            <a:srgbClr val="FEE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2" name="文本框 1"/>
          <p:cNvSpPr txBox="1"/>
          <p:nvPr/>
        </p:nvSpPr>
        <p:spPr>
          <a:xfrm>
            <a:off x="386715" y="1022985"/>
            <a:ext cx="4064000" cy="922020"/>
          </a:xfrm>
          <a:prstGeom prst="rect">
            <a:avLst/>
          </a:prstGeom>
          <a:noFill/>
        </p:spPr>
        <p:txBody>
          <a:bodyPr wrap="square" rtlCol="0">
            <a:spAutoFit/>
          </a:bodyPr>
          <a:p>
            <a:pPr algn="ctr">
              <a:spcBef>
                <a:spcPct val="0"/>
              </a:spcBef>
              <a:spcAft>
                <a:spcPct val="0"/>
              </a:spcAft>
            </a:pPr>
            <a:r>
              <a:rPr lang="en-US" altLang="zh-CN"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rPr>
              <a:t>1. </a:t>
            </a:r>
            <a:r>
              <a:rPr lang="zh-CN" altLang="en-US"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rPr>
              <a:t>借鉴：</a:t>
            </a:r>
            <a:endParaRPr lang="zh-CN" altLang="en-US"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a:spcBef>
                <a:spcPct val="0"/>
              </a:spcBef>
              <a:spcAft>
                <a:spcPct val="0"/>
              </a:spcAft>
            </a:pPr>
            <a:r>
              <a:rPr lang="zh-CN" altLang="en-US"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rPr>
              <a:t>成熟的开源生态分析方法</a:t>
            </a:r>
            <a:endParaRPr lang="zh-CN" altLang="en-US" b="1">
              <a:solidFill>
                <a:schemeClr val="accent1"/>
              </a:solidFill>
              <a:latin typeface="+mn-ea"/>
              <a:cs typeface="+mn-ea"/>
              <a:sym typeface="+mn-ea"/>
            </a:endParaRPr>
          </a:p>
          <a:p>
            <a:endParaRPr lang="zh-CN" altLang="en-US"/>
          </a:p>
        </p:txBody>
      </p:sp>
      <p:sp>
        <p:nvSpPr>
          <p:cNvPr id="4" name="文本框 3"/>
          <p:cNvSpPr txBox="1"/>
          <p:nvPr/>
        </p:nvSpPr>
        <p:spPr>
          <a:xfrm>
            <a:off x="4001770" y="935990"/>
            <a:ext cx="4064000" cy="922020"/>
          </a:xfrm>
          <a:prstGeom prst="rect">
            <a:avLst/>
          </a:prstGeom>
          <a:noFill/>
        </p:spPr>
        <p:txBody>
          <a:bodyPr wrap="square" rtlCol="0">
            <a:spAutoFit/>
          </a:bodyPr>
          <a:p>
            <a:pPr algn="ctr">
              <a:spcBef>
                <a:spcPct val="0"/>
              </a:spcBef>
              <a:spcAft>
                <a:spcPct val="0"/>
              </a:spcAft>
            </a:pPr>
            <a:r>
              <a:rPr lang="en-US" altLang="zh-CN"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rPr>
              <a:t>2. </a:t>
            </a:r>
            <a:r>
              <a:rPr lang="zh-CN" altLang="en-US"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rPr>
              <a:t>迁移：</a:t>
            </a:r>
            <a:endParaRPr lang="zh-CN" altLang="en-US"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a:spcBef>
                <a:spcPct val="0"/>
              </a:spcBef>
              <a:spcAft>
                <a:spcPct val="0"/>
              </a:spcAft>
            </a:pPr>
            <a:r>
              <a:rPr lang="zh-CN" altLang="en-US"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rPr>
              <a:t>将分析范式引入学术界</a:t>
            </a:r>
            <a:endParaRPr lang="zh-CN" altLang="en-US" b="1">
              <a:solidFill>
                <a:schemeClr val="accent1"/>
              </a:solidFill>
              <a:latin typeface="+mn-ea"/>
              <a:cs typeface="+mn-ea"/>
              <a:sym typeface="+mn-ea"/>
            </a:endParaRPr>
          </a:p>
          <a:p>
            <a:endParaRPr lang="zh-CN" altLang="en-US"/>
          </a:p>
        </p:txBody>
      </p:sp>
      <p:sp>
        <p:nvSpPr>
          <p:cNvPr id="5" name="文本框 4"/>
          <p:cNvSpPr txBox="1"/>
          <p:nvPr/>
        </p:nvSpPr>
        <p:spPr>
          <a:xfrm>
            <a:off x="7720965" y="935990"/>
            <a:ext cx="4064000" cy="645160"/>
          </a:xfrm>
          <a:prstGeom prst="rect">
            <a:avLst/>
          </a:prstGeom>
          <a:noFill/>
        </p:spPr>
        <p:txBody>
          <a:bodyPr wrap="square" rtlCol="0">
            <a:spAutoFit/>
          </a:bodyPr>
          <a:p>
            <a:pPr algn="ctr">
              <a:spcBef>
                <a:spcPct val="0"/>
              </a:spcBef>
              <a:spcAft>
                <a:spcPct val="0"/>
              </a:spcAft>
            </a:pPr>
            <a:r>
              <a:rPr lang="en-US" altLang="zh-CN"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rPr>
              <a:t>3. </a:t>
            </a:r>
            <a:r>
              <a:rPr lang="zh-CN" altLang="en-US"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rPr>
              <a:t>项目定位：</a:t>
            </a:r>
            <a:endParaRPr lang="zh-CN" altLang="en-US"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a:spcBef>
                <a:spcPct val="0"/>
              </a:spcBef>
              <a:spcAft>
                <a:spcPct val="0"/>
              </a:spcAft>
            </a:pPr>
            <a:r>
              <a:rPr lang="zh-CN" altLang="en-US" b="1">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sym typeface="+mn-ea"/>
              </a:rPr>
              <a:t>构建专用的学术开源分析工具</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右箭头 5"/>
          <p:cNvSpPr/>
          <p:nvPr/>
        </p:nvSpPr>
        <p:spPr>
          <a:xfrm>
            <a:off x="3789680" y="1224280"/>
            <a:ext cx="982980" cy="43878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 name="右箭头 6"/>
          <p:cNvSpPr/>
          <p:nvPr/>
        </p:nvSpPr>
        <p:spPr>
          <a:xfrm>
            <a:off x="7251065" y="1224280"/>
            <a:ext cx="982980" cy="43878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等腰三角形 83"/>
          <p:cNvSpPr/>
          <p:nvPr>
            <p:custDataLst>
              <p:tags r:id="rId1"/>
            </p:custDataLst>
          </p:nvPr>
        </p:nvSpPr>
        <p:spPr>
          <a:xfrm rot="2869302">
            <a:off x="466090" y="720090"/>
            <a:ext cx="4555490" cy="4683125"/>
          </a:xfrm>
          <a:prstGeom prst="teardrop">
            <a:avLst/>
          </a:prstGeom>
          <a:solidFill>
            <a:srgbClr val="68B7E1"/>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fontAlgn="auto"/>
            <a:endParaRPr lang="zh-CN" altLang="en-US" strike="noStrike" noProof="1">
              <a:solidFill>
                <a:schemeClr val="tx1">
                  <a:lumMod val="50000"/>
                  <a:lumOff val="50000"/>
                </a:schemeClr>
              </a:solidFill>
              <a:sym typeface="+mn-ea"/>
            </a:endParaRPr>
          </a:p>
        </p:txBody>
      </p:sp>
      <p:sp>
        <p:nvSpPr>
          <p:cNvPr id="3" name="文本框 2"/>
          <p:cNvSpPr txBox="1"/>
          <p:nvPr/>
        </p:nvSpPr>
        <p:spPr>
          <a:xfrm>
            <a:off x="892810" y="85090"/>
            <a:ext cx="9425305" cy="504825"/>
          </a:xfrm>
          <a:prstGeom prst="rect">
            <a:avLst/>
          </a:prstGeom>
          <a:noFill/>
        </p:spPr>
        <p:txBody>
          <a:bodyPr wrap="square" lIns="0" rtlCol="0">
            <a:noAutofit/>
          </a:bodyPr>
          <a:lstStyle>
            <a:defPPr>
              <a:defRPr lang="zh-CN"/>
            </a:defPPr>
            <a:lvl1pPr marL="342900" marR="0" lvl="0" indent="-342900" algn="dist" fontAlgn="auto">
              <a:lnSpc>
                <a:spcPct val="100000"/>
              </a:lnSpc>
              <a:spcBef>
                <a:spcPts val="0"/>
              </a:spcBef>
              <a:spcAft>
                <a:spcPts val="0"/>
              </a:spcAft>
              <a:buClrTx/>
              <a:buSzTx/>
              <a:buFont typeface="Arial" panose="020B0604020202020204" pitchFamily="34" charset="0"/>
              <a:buChar char="•"/>
              <a:defRPr kumimoji="0" sz="2400" b="0" i="0" u="none" strike="noStrike" cap="none" spc="0" normalizeH="0" baseline="0">
                <a:ln>
                  <a:noFill/>
                </a:ln>
                <a:solidFill>
                  <a:schemeClr val="bg1"/>
                </a:solidFill>
                <a:effectLst/>
                <a:uLnTx/>
                <a:uFillTx/>
                <a:latin typeface="微软雅黑 Light" panose="020B0502040204020203" pitchFamily="34" charset="-122"/>
                <a:ea typeface="微软雅黑 Light" panose="020B0502040204020203" pitchFamily="34" charset="-122"/>
              </a:defRPr>
            </a:lvl1pPr>
          </a:lstStyle>
          <a:p>
            <a:r>
              <a:rPr lang="zh-CN" altLang="en-US" dirty="0">
                <a:latin typeface="微软雅黑" panose="020B0503020204020204" pitchFamily="34" charset="-122"/>
                <a:ea typeface="微软雅黑" panose="020B0503020204020204" pitchFamily="34" charset="-122"/>
                <a:cs typeface="微软雅黑" panose="020B0503020204020204" pitchFamily="34" charset="-122"/>
              </a:rPr>
              <a:t>数据来源：</a:t>
            </a:r>
            <a:r>
              <a:rPr lang="en-US" altLang="zh-CN" dirty="0">
                <a:latin typeface="微软雅黑" panose="020B0503020204020204" pitchFamily="34" charset="-122"/>
                <a:ea typeface="微软雅黑" panose="020B0503020204020204" pitchFamily="34" charset="-122"/>
                <a:cs typeface="微软雅黑" panose="020B0503020204020204" pitchFamily="34" charset="-122"/>
              </a:rPr>
              <a:t>JOSS</a:t>
            </a:r>
            <a:r>
              <a:rPr lang="zh-CN" altLang="en-US" dirty="0">
                <a:latin typeface="微软雅黑" panose="020B0503020204020204" pitchFamily="34" charset="-122"/>
                <a:ea typeface="微软雅黑" panose="020B0503020204020204" pitchFamily="34" charset="-122"/>
                <a:cs typeface="微软雅黑" panose="020B0503020204020204" pitchFamily="34" charset="-122"/>
              </a:rPr>
              <a:t>论文网站</a:t>
            </a:r>
            <a:r>
              <a:rPr lang="en-US" altLang="zh-CN" dirty="0">
                <a:latin typeface="微软雅黑" panose="020B0503020204020204" pitchFamily="34" charset="-122"/>
                <a:ea typeface="微软雅黑" panose="020B0503020204020204" pitchFamily="34" charset="-122"/>
                <a:cs typeface="微软雅黑" panose="020B0503020204020204" pitchFamily="34" charset="-122"/>
              </a:rPr>
              <a:t>+GitHub API</a:t>
            </a:r>
            <a:endParaRPr lang="en-US" altLang="zh-CN"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文本框 1"/>
          <p:cNvSpPr txBox="1"/>
          <p:nvPr>
            <p:custDataLst>
              <p:tags r:id="rId2"/>
            </p:custDataLst>
          </p:nvPr>
        </p:nvSpPr>
        <p:spPr>
          <a:xfrm>
            <a:off x="947420" y="1671320"/>
            <a:ext cx="3644900" cy="3119120"/>
          </a:xfrm>
          <a:prstGeom prst="rect">
            <a:avLst/>
          </a:prstGeom>
          <a:noFill/>
        </p:spPr>
        <p:txBody>
          <a:bodyPr wrap="square" rtlCol="0">
            <a:noAutofit/>
          </a:bodyPr>
          <a:p>
            <a:r>
              <a:rPr lang="en-US" altLang="zh-CN" sz="1600"/>
              <a:t>   </a:t>
            </a:r>
            <a:r>
              <a:rPr lang="zh-CN" altLang="en-US" sz="1600"/>
              <a:t>论文端数据（</a:t>
            </a:r>
            <a:r>
              <a:rPr lang="en-US" altLang="zh-CN" sz="1600"/>
              <a:t>JOSS</a:t>
            </a:r>
            <a:r>
              <a:rPr lang="zh-CN" altLang="en-US" sz="1600"/>
              <a:t>）构成了本次分析的学术基准与核心参考锚点。该数据源提供完整的元数据信息（包括标题、作者、</a:t>
            </a:r>
            <a:r>
              <a:rPr lang="en-US" altLang="zh-CN" sz="1600"/>
              <a:t>DOI </a:t>
            </a:r>
            <a:r>
              <a:rPr lang="zh-CN" altLang="en-US" sz="1600"/>
              <a:t>及其关联的官方</a:t>
            </a:r>
            <a:r>
              <a:rPr lang="en-US" altLang="zh-CN" sz="1600"/>
              <a:t> GitHub </a:t>
            </a:r>
            <a:r>
              <a:rPr lang="zh-CN" altLang="en-US" sz="1600"/>
              <a:t>仓库链接）以及由作者标注的内容主题标签（如研究领域与关键词）。这些信息不仅为</a:t>
            </a:r>
            <a:r>
              <a:rPr lang="en-US" altLang="zh-CN" sz="1600"/>
              <a:t>“</a:t>
            </a:r>
            <a:r>
              <a:rPr lang="zh-CN" altLang="en-US" sz="1600"/>
              <a:t>论文</a:t>
            </a:r>
            <a:r>
              <a:rPr lang="en-US" altLang="zh-CN" sz="1600"/>
              <a:t>-</a:t>
            </a:r>
            <a:r>
              <a:rPr lang="zh-CN" altLang="en-US" sz="1600"/>
              <a:t>仓库</a:t>
            </a:r>
            <a:r>
              <a:rPr lang="en-US" altLang="zh-CN" sz="1600"/>
              <a:t>”</a:t>
            </a:r>
            <a:r>
              <a:rPr lang="zh-CN" altLang="en-US" sz="1600"/>
              <a:t>的精准匹配建立了权威映射，也为后续以论文发表时间为基准的</a:t>
            </a:r>
            <a:r>
              <a:rPr lang="en-US" altLang="zh-CN" sz="1600"/>
              <a:t>“</a:t>
            </a:r>
            <a:r>
              <a:rPr lang="zh-CN" altLang="en-US" sz="1600"/>
              <a:t>发表后生命周期</a:t>
            </a:r>
            <a:r>
              <a:rPr lang="en-US" altLang="zh-CN" sz="1600"/>
              <a:t>”</a:t>
            </a:r>
            <a:r>
              <a:rPr lang="zh-CN" altLang="en-US" sz="1600"/>
              <a:t>时序对齐与跨项目比较提供了可溯源的学术上下文依据。</a:t>
            </a:r>
            <a:endParaRPr lang="zh-CN" altLang="en-US" sz="1600"/>
          </a:p>
        </p:txBody>
      </p:sp>
      <p:sp>
        <p:nvSpPr>
          <p:cNvPr id="4" name="等腰三角形 83"/>
          <p:cNvSpPr/>
          <p:nvPr>
            <p:custDataLst>
              <p:tags r:id="rId3"/>
            </p:custDataLst>
          </p:nvPr>
        </p:nvSpPr>
        <p:spPr>
          <a:xfrm rot="13729302">
            <a:off x="7041515" y="893445"/>
            <a:ext cx="4555490" cy="4812030"/>
          </a:xfrm>
          <a:prstGeom prst="teardrop">
            <a:avLst/>
          </a:prstGeom>
          <a:solidFill>
            <a:srgbClr val="68B7E1"/>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fontAlgn="auto"/>
            <a:endParaRPr lang="zh-CN" altLang="en-US" strike="noStrike" noProof="1">
              <a:solidFill>
                <a:schemeClr val="tx1">
                  <a:lumMod val="50000"/>
                  <a:lumOff val="50000"/>
                </a:schemeClr>
              </a:solidFill>
              <a:sym typeface="+mn-ea"/>
            </a:endParaRPr>
          </a:p>
        </p:txBody>
      </p:sp>
      <p:sp>
        <p:nvSpPr>
          <p:cNvPr id="5" name="文本框 4"/>
          <p:cNvSpPr txBox="1"/>
          <p:nvPr>
            <p:custDataLst>
              <p:tags r:id="rId4"/>
            </p:custDataLst>
          </p:nvPr>
        </p:nvSpPr>
        <p:spPr>
          <a:xfrm>
            <a:off x="7452995" y="1822450"/>
            <a:ext cx="3818255" cy="2929255"/>
          </a:xfrm>
          <a:prstGeom prst="rect">
            <a:avLst/>
          </a:prstGeom>
          <a:noFill/>
        </p:spPr>
        <p:txBody>
          <a:bodyPr wrap="square" rtlCol="0">
            <a:noAutofit/>
          </a:bodyPr>
          <a:p>
            <a:r>
              <a:rPr lang="zh-CN" altLang="en-US" sz="1600"/>
              <a:t>仓库端数据（</a:t>
            </a:r>
            <a:r>
              <a:rPr lang="en-US" altLang="zh-CN" sz="1600"/>
              <a:t>GitHub API</a:t>
            </a:r>
            <a:r>
              <a:rPr lang="zh-CN" altLang="en-US" sz="1600"/>
              <a:t>）提供了评估项目生命力的核心行为证据，通过其多维时间序列数据可系统性观测开源项目的演化轨迹。具体涵盖开发活跃度（代码提交历史、版本发布记录、贡献者动态）、社区参与度（</a:t>
            </a:r>
            <a:r>
              <a:rPr lang="en-US" altLang="zh-CN" sz="1600"/>
              <a:t>Star/Fork</a:t>
            </a:r>
            <a:r>
              <a:rPr lang="zh-CN" altLang="en-US" sz="1600"/>
              <a:t>增长趋势、</a:t>
            </a:r>
            <a:r>
              <a:rPr lang="en-US" altLang="zh-CN" sz="1600"/>
              <a:t>Issue</a:t>
            </a:r>
            <a:r>
              <a:rPr lang="zh-CN" altLang="en-US" sz="1600"/>
              <a:t>与</a:t>
            </a:r>
            <a:r>
              <a:rPr lang="en-US" altLang="zh-CN" sz="1600"/>
              <a:t>PR</a:t>
            </a:r>
            <a:r>
              <a:rPr lang="zh-CN" altLang="en-US" sz="1600"/>
              <a:t>的创建</a:t>
            </a:r>
            <a:r>
              <a:rPr lang="en-US" altLang="zh-CN" sz="1600"/>
              <a:t>-</a:t>
            </a:r>
            <a:r>
              <a:rPr lang="zh-CN" altLang="en-US" sz="1600"/>
              <a:t>响应</a:t>
            </a:r>
            <a:r>
              <a:rPr lang="en-US" altLang="zh-CN" sz="1600"/>
              <a:t>-</a:t>
            </a:r>
            <a:r>
              <a:rPr lang="zh-CN" altLang="en-US" sz="1600"/>
              <a:t>解决周期）以及内容迭代度（</a:t>
            </a:r>
            <a:r>
              <a:rPr lang="en-US" altLang="zh-CN" sz="1600"/>
              <a:t>README</a:t>
            </a:r>
            <a:r>
              <a:rPr lang="zh-CN" altLang="en-US" sz="1600"/>
              <a:t>与项目描述的修订、主题标签的变更）；这些行为数据共同构成了项目在发表后持续演化的量化基础，并通过与论文发表时间的对齐，支持跨项目生命周期的可比分析。</a:t>
            </a:r>
            <a:endParaRPr lang="zh-CN" altLang="en-US" sz="1600"/>
          </a:p>
        </p:txBody>
      </p:sp>
      <p:sp>
        <p:nvSpPr>
          <p:cNvPr id="8" name="矩形 7"/>
          <p:cNvSpPr/>
          <p:nvPr>
            <p:custDataLst>
              <p:tags r:id="rId5"/>
            </p:custDataLst>
          </p:nvPr>
        </p:nvSpPr>
        <p:spPr>
          <a:xfrm>
            <a:off x="1476693" y="1067435"/>
            <a:ext cx="2491105" cy="521970"/>
          </a:xfrm>
          <a:prstGeom prst="rect">
            <a:avLst/>
          </a:prstGeom>
          <a:noFill/>
          <a:ln>
            <a:noFill/>
          </a:ln>
        </p:spPr>
        <p:txBody>
          <a:bodyPr wrap="none" rtlCol="0" anchor="t">
            <a:spAutoFit/>
          </a:bodyPr>
          <a:p>
            <a:pPr algn="ctr"/>
            <a:r>
              <a:rPr lang="en-US" altLang="zh-CN" sz="2800" b="1">
                <a:ln w="9525">
                  <a:solidFill>
                    <a:schemeClr val="bg1"/>
                  </a:solidFill>
                  <a:prstDash val="solid"/>
                </a:ln>
                <a:solidFill>
                  <a:srgbClr val="7030A0"/>
                </a:solidFill>
                <a:effectLst>
                  <a:outerShdw blurRad="12700" dist="38100" dir="2700000" algn="tl" rotWithShape="0">
                    <a:schemeClr val="bg1">
                      <a:lumMod val="50000"/>
                    </a:schemeClr>
                  </a:outerShdw>
                </a:effectLst>
                <a:latin typeface="微软雅黑" panose="020B0503020204020204" pitchFamily="34" charset="-122"/>
                <a:ea typeface="微软雅黑" panose="020B0503020204020204" pitchFamily="34" charset="-122"/>
                <a:cs typeface="微软雅黑" panose="020B0503020204020204" pitchFamily="34" charset="-122"/>
              </a:rPr>
              <a:t>JOSS</a:t>
            </a:r>
            <a:r>
              <a:rPr lang="zh-CN" altLang="en-US" sz="2800" b="1">
                <a:ln w="9525">
                  <a:solidFill>
                    <a:schemeClr val="bg1"/>
                  </a:solidFill>
                  <a:prstDash val="solid"/>
                </a:ln>
                <a:solidFill>
                  <a:srgbClr val="7030A0"/>
                </a:solidFill>
                <a:effectLst>
                  <a:outerShdw blurRad="12700" dist="38100" dir="2700000" algn="tl" rotWithShape="0">
                    <a:schemeClr val="bg1">
                      <a:lumMod val="50000"/>
                    </a:schemeClr>
                  </a:outerShdw>
                </a:effectLst>
                <a:latin typeface="微软雅黑" panose="020B0503020204020204" pitchFamily="34" charset="-122"/>
                <a:ea typeface="微软雅黑" panose="020B0503020204020204" pitchFamily="34" charset="-122"/>
                <a:cs typeface="微软雅黑" panose="020B0503020204020204" pitchFamily="34" charset="-122"/>
              </a:rPr>
              <a:t>论文网站</a:t>
            </a:r>
            <a:endParaRPr lang="zh-CN" altLang="en-US" sz="2800" b="1">
              <a:ln w="9525">
                <a:solidFill>
                  <a:schemeClr val="bg1"/>
                </a:solidFill>
                <a:prstDash val="solid"/>
              </a:ln>
              <a:solidFill>
                <a:srgbClr val="7030A0"/>
              </a:solidFill>
              <a:effectLst>
                <a:outerShdw blurRad="12700" dist="38100" dir="2700000" algn="tl" rotWithShape="0">
                  <a:schemeClr val="bg1">
                    <a:lumMod val="50000"/>
                  </a:schemeClr>
                </a:outerShdw>
              </a:effectLst>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9" name="文本框 8"/>
          <p:cNvSpPr txBox="1"/>
          <p:nvPr/>
        </p:nvSpPr>
        <p:spPr>
          <a:xfrm>
            <a:off x="9650730" y="3242945"/>
            <a:ext cx="4064000" cy="368300"/>
          </a:xfrm>
          <a:prstGeom prst="rect">
            <a:avLst/>
          </a:prstGeom>
          <a:noFill/>
        </p:spPr>
        <p:txBody>
          <a:bodyPr wrap="square" rtlCol="0">
            <a:spAutoFit/>
          </a:bodyPr>
          <a:p>
            <a:endParaRPr lang="zh-CN" altLang="en-US"/>
          </a:p>
        </p:txBody>
      </p:sp>
      <p:sp>
        <p:nvSpPr>
          <p:cNvPr id="10" name="矩形 9"/>
          <p:cNvSpPr/>
          <p:nvPr>
            <p:custDataLst>
              <p:tags r:id="rId6"/>
            </p:custDataLst>
          </p:nvPr>
        </p:nvSpPr>
        <p:spPr>
          <a:xfrm>
            <a:off x="8312785" y="1300480"/>
            <a:ext cx="2193290" cy="521970"/>
          </a:xfrm>
          <a:prstGeom prst="rect">
            <a:avLst/>
          </a:prstGeom>
          <a:noFill/>
          <a:ln>
            <a:noFill/>
          </a:ln>
        </p:spPr>
        <p:txBody>
          <a:bodyPr wrap="none" rtlCol="0" anchor="t">
            <a:spAutoFit/>
          </a:bodyPr>
          <a:p>
            <a:pPr algn="ctr"/>
            <a:r>
              <a:rPr lang="en-US" altLang="zh-CN" sz="2800" b="1">
                <a:ln w="9525">
                  <a:solidFill>
                    <a:schemeClr val="bg1"/>
                  </a:solidFill>
                  <a:prstDash val="solid"/>
                </a:ln>
                <a:solidFill>
                  <a:srgbClr val="7030A0"/>
                </a:solidFill>
                <a:effectLst>
                  <a:outerShdw blurRad="12700" dist="38100" dir="2700000" algn="tl" rotWithShape="0">
                    <a:schemeClr val="bg1">
                      <a:lumMod val="50000"/>
                    </a:schemeClr>
                  </a:outerShdw>
                </a:effectLst>
                <a:latin typeface="微软雅黑" panose="020B0503020204020204" pitchFamily="34" charset="-122"/>
                <a:ea typeface="微软雅黑" panose="020B0503020204020204" pitchFamily="34" charset="-122"/>
              </a:rPr>
              <a:t>GitHub API</a:t>
            </a:r>
            <a:endParaRPr lang="en-US" altLang="zh-CN" sz="2800" b="1">
              <a:ln w="9525">
                <a:solidFill>
                  <a:schemeClr val="bg1"/>
                </a:solidFill>
                <a:prstDash val="solid"/>
              </a:ln>
              <a:solidFill>
                <a:srgbClr val="7030A0"/>
              </a:solidFill>
              <a:effectLst>
                <a:outerShdw blurRad="12700" dist="38100" dir="2700000" algn="tl" rotWithShape="0">
                  <a:schemeClr val="bg1">
                    <a:lumMod val="50000"/>
                  </a:schemeClr>
                </a:outerShdw>
              </a:effectLst>
              <a:latin typeface="微软雅黑" panose="020B0503020204020204" pitchFamily="34" charset="-122"/>
              <a:ea typeface="微软雅黑" panose="020B0503020204020204" pitchFamily="34" charset="-122"/>
            </a:endParaRPr>
          </a:p>
        </p:txBody>
      </p:sp>
      <p:sp>
        <p:nvSpPr>
          <p:cNvPr id="12" name="同侧圆角矩形 11"/>
          <p:cNvSpPr/>
          <p:nvPr/>
        </p:nvSpPr>
        <p:spPr>
          <a:xfrm>
            <a:off x="629920" y="4871720"/>
            <a:ext cx="11036300" cy="1790065"/>
          </a:xfrm>
          <a:prstGeom prst="round2SameRect">
            <a:avLst/>
          </a:prstGeom>
          <a:solidFill>
            <a:srgbClr val="FEE071"/>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文本框 12"/>
          <p:cNvSpPr txBox="1"/>
          <p:nvPr/>
        </p:nvSpPr>
        <p:spPr>
          <a:xfrm>
            <a:off x="1112520" y="5097780"/>
            <a:ext cx="10339705" cy="1407160"/>
          </a:xfrm>
          <a:prstGeom prst="rect">
            <a:avLst/>
          </a:prstGeom>
          <a:noFill/>
        </p:spPr>
        <p:txBody>
          <a:bodyPr wrap="square" rtlCol="0">
            <a:noAutofit/>
          </a:bodyPr>
          <a:p>
            <a:r>
              <a:rPr lang="zh-CN" altLang="en-US" sz="1600">
                <a:latin typeface="微软雅黑" panose="020B0503020204020204" pitchFamily="34" charset="-122"/>
                <a:ea typeface="微软雅黑" panose="020B0503020204020204" pitchFamily="34" charset="-122"/>
                <a:cs typeface="微软雅黑" panose="020B0503020204020204" pitchFamily="34" charset="-122"/>
              </a:rPr>
              <a:t>数据融合与综合应用：</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sz="160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关联：以</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JOSS</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论文中的官方</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GitHub</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链接为黄金标准，精准建立</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一篇论文</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 </a:t>
            </a:r>
            <a:r>
              <a:rPr lang="en-US" altLang="en-US" sz="160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一个仓库</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的映射。</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sz="160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对齐：将</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GitHub</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仓库的所有活动时间线，以论文发表日为</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“T=0”</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时刻进行重新对齐，从而统一观察所有项目在发表后的</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生命周期</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sz="1600">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分析：在统一的时间框架下，计算</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发表后活跃度</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社区增长曲线</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等核心指标，并进行跨项目的横向对比与趋势分析。</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F35B0BEE-F18A-47BB-8FCB-E00DA2F2635D-3" descr="C:/Users/Lenovo/AppData/Local/Temp/wpp.PClITvwpp"/>
          <p:cNvPicPr>
            <a:picLocks noChangeAspect="1"/>
          </p:cNvPicPr>
          <p:nvPr/>
        </p:nvPicPr>
        <p:blipFill>
          <a:blip r:embed="rId1"/>
          <a:stretch>
            <a:fillRect/>
          </a:stretch>
        </p:blipFill>
        <p:spPr>
          <a:xfrm>
            <a:off x="749935" y="855980"/>
            <a:ext cx="10668000" cy="5133975"/>
          </a:xfrm>
          <a:prstGeom prst="rect">
            <a:avLst/>
          </a:prstGeom>
        </p:spPr>
      </p:pic>
      <p:sp>
        <p:nvSpPr>
          <p:cNvPr id="3" name="文本框 2"/>
          <p:cNvSpPr txBox="1"/>
          <p:nvPr/>
        </p:nvSpPr>
        <p:spPr>
          <a:xfrm>
            <a:off x="3891126" y="3737318"/>
            <a:ext cx="4409749" cy="107632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3200" dirty="0">
                <a:solidFill>
                  <a:srgbClr val="7C79E3"/>
                </a:solidFill>
                <a:sym typeface="+mn-ea"/>
              </a:rPr>
              <a:t>技术实现与评估模型</a:t>
            </a:r>
            <a:endParaRPr kumimoji="0" lang="zh-CN" altLang="en-US" sz="3200" b="0" i="0" u="none" strike="noStrike" kern="1200" cap="none" spc="300" normalizeH="0" baseline="0" noProof="0" dirty="0">
              <a:ln>
                <a:noFill/>
              </a:ln>
              <a:solidFill>
                <a:srgbClr val="68B7E1"/>
              </a:solidFill>
              <a:effectLst/>
              <a:uLnTx/>
              <a:uFillTx/>
              <a:latin typeface="微软雅黑 Light" panose="020B0502040204020203" pitchFamily="34" charset="-122"/>
              <a:ea typeface="微软雅黑 Light" panose="020B0502040204020203" pitchFamily="34" charset="-122"/>
              <a:sym typeface="+mn-ea"/>
            </a:endParaRPr>
          </a:p>
          <a:p>
            <a:pPr marL="0" marR="0" lvl="0" indent="0" algn="dist" defTabSz="914400" rtl="0" eaLnBrk="1" fontAlgn="auto" latinLnBrk="0" hangingPunct="1">
              <a:lnSpc>
                <a:spcPct val="100000"/>
              </a:lnSpc>
              <a:spcBef>
                <a:spcPts val="0"/>
              </a:spcBef>
              <a:spcAft>
                <a:spcPts val="0"/>
              </a:spcAft>
              <a:buClrTx/>
              <a:buSzTx/>
              <a:buFontTx/>
              <a:buNone/>
              <a:defRPr/>
            </a:pPr>
            <a:endParaRPr kumimoji="0" lang="zh-CN" altLang="en-US" sz="3200" b="0" i="0" u="none" strike="noStrike" kern="1200" cap="none" spc="0" normalizeH="0" baseline="0" noProof="0" dirty="0">
              <a:ln>
                <a:noFill/>
              </a:ln>
              <a:solidFill>
                <a:schemeClr val="tx1">
                  <a:lumMod val="50000"/>
                  <a:lumOff val="50000"/>
                </a:schemeClr>
              </a:solidFill>
              <a:effectLst/>
              <a:uLnTx/>
              <a:uFillTx/>
              <a:latin typeface="微软雅黑 Light" panose="020B0502040204020203" pitchFamily="34" charset="-122"/>
              <a:ea typeface="微软雅黑 Light" panose="020B0502040204020203" pitchFamily="34" charset="-122"/>
            </a:endParaRPr>
          </a:p>
        </p:txBody>
      </p:sp>
      <p:sp>
        <p:nvSpPr>
          <p:cNvPr id="6" name="矩形: 圆角 5"/>
          <p:cNvSpPr/>
          <p:nvPr/>
        </p:nvSpPr>
        <p:spPr>
          <a:xfrm>
            <a:off x="3775906" y="2428696"/>
            <a:ext cx="4640188" cy="1004558"/>
          </a:xfrm>
          <a:prstGeom prst="roundRect">
            <a:avLst>
              <a:gd name="adj" fmla="val 50000"/>
            </a:avLst>
          </a:prstGeom>
          <a:solidFill>
            <a:schemeClr val="bg1"/>
          </a:solidFill>
          <a:ln>
            <a:solidFill>
              <a:srgbClr val="68B7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8B7E1"/>
              </a:solidFill>
            </a:endParaRPr>
          </a:p>
        </p:txBody>
      </p:sp>
      <p:sp>
        <p:nvSpPr>
          <p:cNvPr id="9" name="文本框 8"/>
          <p:cNvSpPr txBox="1"/>
          <p:nvPr/>
        </p:nvSpPr>
        <p:spPr>
          <a:xfrm>
            <a:off x="4381574" y="2376977"/>
            <a:ext cx="3428852" cy="110680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en-US" altLang="zh-CN" sz="6600" dirty="0">
                <a:solidFill>
                  <a:srgbClr val="7C79E3"/>
                </a:solidFill>
                <a:latin typeface="微软雅黑" panose="020B0503020204020204" pitchFamily="34" charset="-122"/>
                <a:ea typeface="微软雅黑" panose="020B0503020204020204" pitchFamily="34" charset="-122"/>
              </a:rPr>
              <a:t>PART 2</a:t>
            </a:r>
            <a:endParaRPr lang="en-US" altLang="zh-CN" sz="6600" dirty="0">
              <a:solidFill>
                <a:srgbClr val="7C79E3"/>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3576605" y="3951671"/>
            <a:ext cx="5038791" cy="156067"/>
            <a:chOff x="3891126" y="3631108"/>
            <a:chExt cx="5038791" cy="156067"/>
          </a:xfrm>
        </p:grpSpPr>
        <p:sp>
          <p:nvSpPr>
            <p:cNvPr id="8" name="椭圆 7"/>
            <p:cNvSpPr/>
            <p:nvPr/>
          </p:nvSpPr>
          <p:spPr>
            <a:xfrm>
              <a:off x="3891126" y="3631108"/>
              <a:ext cx="156067" cy="156067"/>
            </a:xfrm>
            <a:prstGeom prst="ellipse">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8773850" y="3631108"/>
              <a:ext cx="156067" cy="156067"/>
            </a:xfrm>
            <a:prstGeom prst="ellipse">
              <a:avLst/>
            </a:prstGeom>
            <a:solidFill>
              <a:srgbClr val="68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等腰三角形 1"/>
          <p:cNvSpPr/>
          <p:nvPr/>
        </p:nvSpPr>
        <p:spPr>
          <a:xfrm>
            <a:off x="3777615" y="2098675"/>
            <a:ext cx="3918585" cy="2844800"/>
          </a:xfrm>
          <a:prstGeom prst="triangle">
            <a:avLst>
              <a:gd name="adj" fmla="val 50000"/>
            </a:avLst>
          </a:prstGeom>
          <a:solidFill>
            <a:schemeClr val="bg1"/>
          </a:solidFill>
          <a:ln>
            <a:solidFill>
              <a:srgbClr val="2B303C"/>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 name="对角圆角矩形 2"/>
          <p:cNvSpPr/>
          <p:nvPr/>
        </p:nvSpPr>
        <p:spPr>
          <a:xfrm>
            <a:off x="1118870" y="837565"/>
            <a:ext cx="1162685" cy="438785"/>
          </a:xfrm>
          <a:prstGeom prst="round2DiagRect">
            <a:avLst/>
          </a:prstGeom>
          <a:solidFill>
            <a:srgbClr val="DEC8ED"/>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 name="对角圆角矩形 3"/>
          <p:cNvSpPr/>
          <p:nvPr/>
        </p:nvSpPr>
        <p:spPr>
          <a:xfrm>
            <a:off x="1297305" y="3832860"/>
            <a:ext cx="1279525" cy="438785"/>
          </a:xfrm>
          <a:prstGeom prst="round2DiagRect">
            <a:avLst/>
          </a:prstGeom>
          <a:solidFill>
            <a:srgbClr val="DEC8ED"/>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 name="对角圆角矩形 4"/>
          <p:cNvSpPr/>
          <p:nvPr/>
        </p:nvSpPr>
        <p:spPr>
          <a:xfrm>
            <a:off x="9333865" y="3566795"/>
            <a:ext cx="1218565" cy="426720"/>
          </a:xfrm>
          <a:prstGeom prst="round2DiagRect">
            <a:avLst>
              <a:gd name="adj1" fmla="val 0"/>
              <a:gd name="adj2" fmla="val 0"/>
            </a:avLst>
          </a:prstGeom>
          <a:solidFill>
            <a:srgbClr val="DEC8ED"/>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文本框 5"/>
          <p:cNvSpPr txBox="1"/>
          <p:nvPr/>
        </p:nvSpPr>
        <p:spPr>
          <a:xfrm>
            <a:off x="1235710" y="885825"/>
            <a:ext cx="4064000" cy="368300"/>
          </a:xfrm>
          <a:prstGeom prst="rect">
            <a:avLst/>
          </a:prstGeom>
          <a:noFill/>
        </p:spPr>
        <p:txBody>
          <a:bodyPr wrap="square" rtlCol="0">
            <a:spAutoFit/>
          </a:bodyPr>
          <a:p>
            <a:r>
              <a:rPr lang="zh-CN" altLang="en-US">
                <a:solidFill>
                  <a:schemeClr val="bg1"/>
                </a:solidFill>
                <a:latin typeface="微软雅黑" panose="020B0503020204020204" pitchFamily="34" charset="-122"/>
                <a:ea typeface="微软雅黑" panose="020B0503020204020204" pitchFamily="34" charset="-122"/>
              </a:rPr>
              <a:t>活跃度</a:t>
            </a: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1316990" y="3832860"/>
            <a:ext cx="1511300" cy="368300"/>
          </a:xfrm>
          <a:prstGeom prst="rect">
            <a:avLst/>
          </a:prstGeom>
          <a:noFill/>
        </p:spPr>
        <p:txBody>
          <a:bodyPr wrap="square" rtlCol="0">
            <a:spAutoFit/>
          </a:bodyPr>
          <a:p>
            <a:r>
              <a:rPr lang="zh-CN" altLang="en-US">
                <a:solidFill>
                  <a:schemeClr val="bg1"/>
                </a:solidFill>
                <a:latin typeface="微软雅黑" panose="020B0503020204020204" pitchFamily="34" charset="-122"/>
                <a:ea typeface="微软雅黑" panose="020B0503020204020204" pitchFamily="34" charset="-122"/>
              </a:rPr>
              <a:t>社区参与度</a:t>
            </a: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9274175" y="3566795"/>
            <a:ext cx="1337945" cy="368300"/>
          </a:xfrm>
          <a:prstGeom prst="rect">
            <a:avLst/>
          </a:prstGeom>
          <a:noFill/>
        </p:spPr>
        <p:txBody>
          <a:bodyPr wrap="square" rtlCol="0">
            <a:spAutoFit/>
          </a:bodyPr>
          <a:p>
            <a:r>
              <a:rPr lang="zh-CN" altLang="en-US">
                <a:solidFill>
                  <a:schemeClr val="bg1"/>
                </a:solidFill>
                <a:latin typeface="微软雅黑" panose="020B0503020204020204" pitchFamily="34" charset="-122"/>
                <a:ea typeface="微软雅黑" panose="020B0503020204020204" pitchFamily="34" charset="-122"/>
              </a:rPr>
              <a:t>内容迭代度</a:t>
            </a: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9" name="椭圆 8"/>
          <p:cNvSpPr/>
          <p:nvPr/>
        </p:nvSpPr>
        <p:spPr>
          <a:xfrm>
            <a:off x="5666105" y="2018030"/>
            <a:ext cx="142240" cy="130810"/>
          </a:xfrm>
          <a:prstGeom prst="ellipse">
            <a:avLst/>
          </a:prstGeom>
          <a:solidFill>
            <a:srgbClr val="FAC2AE"/>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 name="椭圆 9"/>
          <p:cNvSpPr/>
          <p:nvPr/>
        </p:nvSpPr>
        <p:spPr>
          <a:xfrm>
            <a:off x="3777615" y="4859020"/>
            <a:ext cx="142240" cy="130810"/>
          </a:xfrm>
          <a:prstGeom prst="ellipse">
            <a:avLst/>
          </a:prstGeom>
          <a:solidFill>
            <a:srgbClr val="FAC2AE"/>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1" name="椭圆 10"/>
          <p:cNvSpPr/>
          <p:nvPr/>
        </p:nvSpPr>
        <p:spPr>
          <a:xfrm>
            <a:off x="7623175" y="4859020"/>
            <a:ext cx="142240" cy="130810"/>
          </a:xfrm>
          <a:prstGeom prst="ellipse">
            <a:avLst/>
          </a:prstGeom>
          <a:solidFill>
            <a:srgbClr val="FAC2AE"/>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等腰三角形 12"/>
          <p:cNvSpPr/>
          <p:nvPr/>
        </p:nvSpPr>
        <p:spPr>
          <a:xfrm>
            <a:off x="4072255" y="2385695"/>
            <a:ext cx="3330575" cy="2418080"/>
          </a:xfrm>
          <a:prstGeom prst="triangle">
            <a:avLst>
              <a:gd name="adj" fmla="val 50000"/>
            </a:avLst>
          </a:prstGeom>
          <a:solidFill>
            <a:schemeClr val="bg1"/>
          </a:solidFill>
          <a:ln>
            <a:solidFill>
              <a:srgbClr val="2B303C"/>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等腰三角形 13"/>
          <p:cNvSpPr/>
          <p:nvPr/>
        </p:nvSpPr>
        <p:spPr>
          <a:xfrm>
            <a:off x="4500245" y="2853055"/>
            <a:ext cx="2473325" cy="1795780"/>
          </a:xfrm>
          <a:prstGeom prst="triangle">
            <a:avLst>
              <a:gd name="adj" fmla="val 50000"/>
            </a:avLst>
          </a:prstGeom>
          <a:solidFill>
            <a:schemeClr val="bg1"/>
          </a:solidFill>
          <a:ln>
            <a:solidFill>
              <a:srgbClr val="2B303C"/>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5" name="等腰三角形 14"/>
          <p:cNvSpPr/>
          <p:nvPr/>
        </p:nvSpPr>
        <p:spPr>
          <a:xfrm>
            <a:off x="4987290" y="3314700"/>
            <a:ext cx="1499235" cy="1089025"/>
          </a:xfrm>
          <a:prstGeom prst="triangle">
            <a:avLst>
              <a:gd name="adj" fmla="val 50000"/>
            </a:avLst>
          </a:prstGeom>
          <a:solidFill>
            <a:schemeClr val="bg1"/>
          </a:solidFill>
          <a:ln>
            <a:solidFill>
              <a:srgbClr val="2B303C"/>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6" name="等腰三角形 15"/>
          <p:cNvSpPr/>
          <p:nvPr/>
        </p:nvSpPr>
        <p:spPr>
          <a:xfrm>
            <a:off x="5327650" y="3675380"/>
            <a:ext cx="821055" cy="596265"/>
          </a:xfrm>
          <a:prstGeom prst="triangle">
            <a:avLst>
              <a:gd name="adj" fmla="val 50000"/>
            </a:avLst>
          </a:prstGeom>
          <a:solidFill>
            <a:schemeClr val="bg1"/>
          </a:solidFill>
          <a:ln>
            <a:solidFill>
              <a:srgbClr val="2B303C"/>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7" name="任意多边形 16"/>
          <p:cNvSpPr/>
          <p:nvPr/>
        </p:nvSpPr>
        <p:spPr>
          <a:xfrm rot="21240000">
            <a:off x="3985252" y="2868408"/>
            <a:ext cx="2701925" cy="1790065"/>
          </a:xfrm>
          <a:custGeom>
            <a:avLst/>
            <a:gdLst>
              <a:gd name="connsiteX0" fmla="*/ 0 w 4255"/>
              <a:gd name="connsiteY0" fmla="*/ 2819 h 2819"/>
              <a:gd name="connsiteX1" fmla="*/ 2891 w 4255"/>
              <a:gd name="connsiteY1" fmla="*/ 0 h 2819"/>
              <a:gd name="connsiteX2" fmla="*/ 4255 w 4255"/>
              <a:gd name="connsiteY2" fmla="*/ 2757 h 2819"/>
              <a:gd name="connsiteX3" fmla="*/ 0 w 4255"/>
              <a:gd name="connsiteY3" fmla="*/ 2819 h 2819"/>
            </a:gdLst>
            <a:ahLst/>
            <a:cxnLst>
              <a:cxn ang="0">
                <a:pos x="connsiteX0" y="connsiteY0"/>
              </a:cxn>
              <a:cxn ang="0">
                <a:pos x="connsiteX1" y="connsiteY1"/>
              </a:cxn>
              <a:cxn ang="0">
                <a:pos x="connsiteX2" y="connsiteY2"/>
              </a:cxn>
              <a:cxn ang="0">
                <a:pos x="connsiteX3" y="connsiteY3"/>
              </a:cxn>
            </a:cxnLst>
            <a:rect l="l" t="t" r="r" b="b"/>
            <a:pathLst>
              <a:path w="4255" h="2819">
                <a:moveTo>
                  <a:pt x="0" y="2819"/>
                </a:moveTo>
                <a:lnTo>
                  <a:pt x="2891" y="0"/>
                </a:lnTo>
                <a:lnTo>
                  <a:pt x="4255" y="2757"/>
                </a:lnTo>
                <a:lnTo>
                  <a:pt x="0" y="2819"/>
                </a:lnTo>
                <a:close/>
              </a:path>
            </a:pathLst>
          </a:custGeom>
          <a:solidFill>
            <a:srgbClr val="7DACD0"/>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8" name="文本框 17"/>
          <p:cNvSpPr txBox="1"/>
          <p:nvPr/>
        </p:nvSpPr>
        <p:spPr>
          <a:xfrm>
            <a:off x="2343150" y="986155"/>
            <a:ext cx="7205345" cy="961390"/>
          </a:xfrm>
          <a:prstGeom prst="rect">
            <a:avLst/>
          </a:prstGeom>
          <a:noFill/>
        </p:spPr>
        <p:txBody>
          <a:bodyPr wrap="square" rtlCol="0">
            <a:noAutofit/>
          </a:bodyPr>
          <a:p>
            <a:r>
              <a:rPr lang="en-US" altLang="zh-CN">
                <a:latin typeface="微软雅黑" panose="020B0503020204020204" pitchFamily="34" charset="-122"/>
                <a:ea typeface="微软雅黑" panose="020B0503020204020204" pitchFamily="34" charset="-122"/>
                <a:cs typeface="微软雅黑" panose="020B0503020204020204" pitchFamily="34" charset="-122"/>
              </a:rPr>
              <a:t>   </a:t>
            </a:r>
            <a:r>
              <a:rPr lang="zh-CN" altLang="en-US">
                <a:latin typeface="微软雅黑" panose="020B0503020204020204" pitchFamily="34" charset="-122"/>
                <a:ea typeface="微软雅黑" panose="020B0503020204020204" pitchFamily="34" charset="-122"/>
                <a:cs typeface="微软雅黑" panose="020B0503020204020204" pitchFamily="34" charset="-122"/>
              </a:rPr>
              <a:t>探求论文发表后代码提交的持续性与频率，</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a:latin typeface="微软雅黑" panose="020B0503020204020204" pitchFamily="34" charset="-122"/>
                <a:ea typeface="微软雅黑" panose="020B0503020204020204" pitchFamily="34" charset="-122"/>
                <a:cs typeface="微软雅黑" panose="020B0503020204020204" pitchFamily="34" charset="-122"/>
              </a:rPr>
              <a:t> </a:t>
            </a:r>
            <a:r>
              <a:rPr lang="en-US" altLang="zh-CN">
                <a:latin typeface="微软雅黑" panose="020B0503020204020204" pitchFamily="34" charset="-122"/>
                <a:ea typeface="微软雅黑" panose="020B0503020204020204" pitchFamily="34" charset="-122"/>
                <a:cs typeface="微软雅黑" panose="020B0503020204020204" pitchFamily="34" charset="-122"/>
              </a:rPr>
              <a:t>  </a:t>
            </a:r>
            <a:r>
              <a:rPr lang="zh-CN" altLang="en-US">
                <a:latin typeface="微软雅黑" panose="020B0503020204020204" pitchFamily="34" charset="-122"/>
                <a:ea typeface="微软雅黑" panose="020B0503020204020204" pitchFamily="34" charset="-122"/>
                <a:cs typeface="微软雅黑" panose="020B0503020204020204" pitchFamily="34" charset="-122"/>
              </a:rPr>
              <a:t>通过调用</a:t>
            </a:r>
            <a:r>
              <a:rPr lang="en-US" altLang="zh-CN">
                <a:latin typeface="微软雅黑" panose="020B0503020204020204" pitchFamily="34" charset="-122"/>
                <a:ea typeface="微软雅黑" panose="020B0503020204020204" pitchFamily="34" charset="-122"/>
                <a:cs typeface="微软雅黑" panose="020B0503020204020204" pitchFamily="34" charset="-122"/>
              </a:rPr>
              <a:t>GitHub API</a:t>
            </a:r>
            <a:r>
              <a:rPr lang="zh-CN" altLang="en-US">
                <a:latin typeface="微软雅黑" panose="020B0503020204020204" pitchFamily="34" charset="-122"/>
                <a:ea typeface="微软雅黑" panose="020B0503020204020204" pitchFamily="34" charset="-122"/>
                <a:cs typeface="微软雅黑" panose="020B0503020204020204" pitchFamily="34" charset="-122"/>
              </a:rPr>
              <a:t>的</a:t>
            </a:r>
            <a:r>
              <a:rPr lang="en-US" altLang="zh-CN">
                <a:latin typeface="微软雅黑" panose="020B0503020204020204" pitchFamily="34" charset="-122"/>
                <a:ea typeface="微软雅黑" panose="020B0503020204020204" pitchFamily="34" charset="-122"/>
                <a:cs typeface="微软雅黑" panose="020B0503020204020204" pitchFamily="34" charset="-122"/>
              </a:rPr>
              <a:t>/commits</a:t>
            </a:r>
            <a:r>
              <a:rPr lang="zh-CN" altLang="en-US">
                <a:latin typeface="微软雅黑" panose="020B0503020204020204" pitchFamily="34" charset="-122"/>
                <a:ea typeface="微软雅黑" panose="020B0503020204020204" pitchFamily="34" charset="-122"/>
                <a:cs typeface="微软雅黑" panose="020B0503020204020204" pitchFamily="34" charset="-122"/>
              </a:rPr>
              <a:t>和</a:t>
            </a:r>
            <a:r>
              <a:rPr lang="en-US" altLang="zh-CN">
                <a:latin typeface="微软雅黑" panose="020B0503020204020204" pitchFamily="34" charset="-122"/>
                <a:ea typeface="微软雅黑" panose="020B0503020204020204" pitchFamily="34" charset="-122"/>
                <a:cs typeface="微软雅黑" panose="020B0503020204020204" pitchFamily="34" charset="-122"/>
              </a:rPr>
              <a:t>/releases</a:t>
            </a:r>
            <a:r>
              <a:rPr lang="zh-CN" altLang="en-US">
                <a:latin typeface="微软雅黑" panose="020B0503020204020204" pitchFamily="34" charset="-122"/>
                <a:ea typeface="微软雅黑" panose="020B0503020204020204" pitchFamily="34" charset="-122"/>
                <a:cs typeface="微软雅黑" panose="020B0503020204020204" pitchFamily="34" charset="-122"/>
              </a:rPr>
              <a:t>端点获取时序数据，</a:t>
            </a:r>
            <a:r>
              <a:rPr lang="en-US" altLang="zh-CN">
                <a:latin typeface="微软雅黑" panose="020B0503020204020204" pitchFamily="34" charset="-122"/>
                <a:ea typeface="微软雅黑" panose="020B0503020204020204" pitchFamily="34" charset="-122"/>
                <a:cs typeface="微软雅黑" panose="020B0503020204020204" pitchFamily="34" charset="-122"/>
              </a:rPr>
              <a:t> </a:t>
            </a:r>
            <a:r>
              <a:rPr lang="zh-CN" altLang="en-US">
                <a:latin typeface="微软雅黑" panose="020B0503020204020204" pitchFamily="34" charset="-122"/>
                <a:ea typeface="微软雅黑" panose="020B0503020204020204" pitchFamily="34" charset="-122"/>
                <a:cs typeface="微软雅黑" panose="020B0503020204020204" pitchFamily="34" charset="-122"/>
              </a:rPr>
              <a:t>计算论文发表后每月平均提交次数及版本发布间隔的规律性综合确认。</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9" name="文本框 18"/>
          <p:cNvSpPr txBox="1"/>
          <p:nvPr/>
        </p:nvSpPr>
        <p:spPr>
          <a:xfrm>
            <a:off x="513080" y="4343400"/>
            <a:ext cx="3118485" cy="2284730"/>
          </a:xfrm>
          <a:prstGeom prst="rect">
            <a:avLst/>
          </a:prstGeom>
          <a:noFill/>
        </p:spPr>
        <p:txBody>
          <a:bodyPr wrap="square" rtlCol="0">
            <a:noAutofit/>
          </a:bodyPr>
          <a:p>
            <a:r>
              <a:rPr lang="zh-CN" altLang="en-US">
                <a:latin typeface="微软雅黑" panose="020B0503020204020204" pitchFamily="34" charset="-122"/>
                <a:ea typeface="微软雅黑" panose="020B0503020204020204" pitchFamily="34" charset="-122"/>
                <a:cs typeface="微软雅黑" panose="020B0503020204020204" pitchFamily="34" charset="-122"/>
              </a:rPr>
              <a:t>社区关注与协作互动的强度；</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a:latin typeface="微软雅黑" panose="020B0503020204020204" pitchFamily="34" charset="-122"/>
                <a:ea typeface="微软雅黑" panose="020B0503020204020204" pitchFamily="34" charset="-122"/>
                <a:cs typeface="微软雅黑" panose="020B0503020204020204" pitchFamily="34" charset="-122"/>
              </a:rPr>
              <a:t>通过分析</a:t>
            </a:r>
            <a:r>
              <a:rPr lang="en-US" altLang="zh-CN">
                <a:latin typeface="微软雅黑" panose="020B0503020204020204" pitchFamily="34" charset="-122"/>
                <a:ea typeface="微软雅黑" panose="020B0503020204020204" pitchFamily="34" charset="-122"/>
                <a:cs typeface="微软雅黑" panose="020B0503020204020204" pitchFamily="34" charset="-122"/>
              </a:rPr>
              <a:t>GitHub</a:t>
            </a:r>
            <a:r>
              <a:rPr lang="zh-CN" altLang="en-US">
                <a:latin typeface="微软雅黑" panose="020B0503020204020204" pitchFamily="34" charset="-122"/>
                <a:ea typeface="微软雅黑" panose="020B0503020204020204" pitchFamily="34" charset="-122"/>
                <a:cs typeface="微软雅黑" panose="020B0503020204020204" pitchFamily="34" charset="-122"/>
              </a:rPr>
              <a:t>仓库的</a:t>
            </a:r>
            <a:r>
              <a:rPr lang="en-US" altLang="zh-CN">
                <a:latin typeface="微软雅黑" panose="020B0503020204020204" pitchFamily="34" charset="-122"/>
                <a:ea typeface="微软雅黑" panose="020B0503020204020204" pitchFamily="34" charset="-122"/>
                <a:cs typeface="微软雅黑" panose="020B0503020204020204" pitchFamily="34" charset="-122"/>
              </a:rPr>
              <a:t>Star/Fork</a:t>
            </a:r>
            <a:r>
              <a:rPr lang="zh-CN" altLang="en-US">
                <a:latin typeface="微软雅黑" panose="020B0503020204020204" pitchFamily="34" charset="-122"/>
                <a:ea typeface="微软雅黑" panose="020B0503020204020204" pitchFamily="34" charset="-122"/>
                <a:cs typeface="微软雅黑" panose="020B0503020204020204" pitchFamily="34" charset="-122"/>
              </a:rPr>
              <a:t>增长趋势斜率，以及</a:t>
            </a:r>
            <a:r>
              <a:rPr lang="en-US" altLang="zh-CN">
                <a:latin typeface="微软雅黑" panose="020B0503020204020204" pitchFamily="34" charset="-122"/>
                <a:ea typeface="微软雅黑" panose="020B0503020204020204" pitchFamily="34" charset="-122"/>
                <a:cs typeface="微软雅黑" panose="020B0503020204020204" pitchFamily="34" charset="-122"/>
              </a:rPr>
              <a:t>Issue/PR</a:t>
            </a:r>
            <a:r>
              <a:rPr lang="zh-CN" altLang="en-US">
                <a:latin typeface="微软雅黑" panose="020B0503020204020204" pitchFamily="34" charset="-122"/>
                <a:ea typeface="微软雅黑" panose="020B0503020204020204" pitchFamily="34" charset="-122"/>
                <a:cs typeface="微软雅黑" panose="020B0503020204020204" pitchFamily="34" charset="-122"/>
              </a:rPr>
              <a:t>的响应与解决效率来综合判定，数据源自</a:t>
            </a:r>
            <a:r>
              <a:rPr lang="en-US" altLang="zh-CN">
                <a:latin typeface="微软雅黑" panose="020B0503020204020204" pitchFamily="34" charset="-122"/>
                <a:ea typeface="微软雅黑" panose="020B0503020204020204" pitchFamily="34" charset="-122"/>
                <a:cs typeface="微软雅黑" panose="020B0503020204020204" pitchFamily="34" charset="-122"/>
              </a:rPr>
              <a:t>/stargazers</a:t>
            </a:r>
            <a:r>
              <a:rPr lang="zh-CN" altLang="en-US">
                <a:latin typeface="微软雅黑" panose="020B0503020204020204" pitchFamily="34" charset="-122"/>
                <a:ea typeface="微软雅黑" panose="020B0503020204020204" pitchFamily="34" charset="-122"/>
                <a:cs typeface="微软雅黑" panose="020B0503020204020204" pitchFamily="34" charset="-122"/>
              </a:rPr>
              <a:t>、</a:t>
            </a:r>
            <a:r>
              <a:rPr lang="en-US" altLang="zh-CN">
                <a:latin typeface="微软雅黑" panose="020B0503020204020204" pitchFamily="34" charset="-122"/>
                <a:ea typeface="微软雅黑" panose="020B0503020204020204" pitchFamily="34" charset="-122"/>
                <a:cs typeface="微软雅黑" panose="020B0503020204020204" pitchFamily="34" charset="-122"/>
              </a:rPr>
              <a:t>/issues</a:t>
            </a:r>
            <a:r>
              <a:rPr lang="zh-CN" altLang="en-US">
                <a:latin typeface="微软雅黑" panose="020B0503020204020204" pitchFamily="34" charset="-122"/>
                <a:ea typeface="微软雅黑" panose="020B0503020204020204" pitchFamily="34" charset="-122"/>
                <a:cs typeface="微软雅黑" panose="020B0503020204020204" pitchFamily="34" charset="-122"/>
              </a:rPr>
              <a:t>、</a:t>
            </a:r>
            <a:r>
              <a:rPr lang="en-US" altLang="zh-CN">
                <a:latin typeface="微软雅黑" panose="020B0503020204020204" pitchFamily="34" charset="-122"/>
                <a:ea typeface="微软雅黑" panose="020B0503020204020204" pitchFamily="34" charset="-122"/>
                <a:cs typeface="微软雅黑" panose="020B0503020204020204" pitchFamily="34" charset="-122"/>
              </a:rPr>
              <a:t>/pulls</a:t>
            </a:r>
            <a:r>
              <a:rPr lang="zh-CN" altLang="en-US">
                <a:latin typeface="微软雅黑" panose="020B0503020204020204" pitchFamily="34" charset="-122"/>
                <a:ea typeface="微软雅黑" panose="020B0503020204020204" pitchFamily="34" charset="-122"/>
                <a:cs typeface="微软雅黑" panose="020B0503020204020204" pitchFamily="34" charset="-122"/>
              </a:rPr>
              <a:t>接口的时序记录。</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0" name="文本框 19"/>
          <p:cNvSpPr txBox="1"/>
          <p:nvPr/>
        </p:nvSpPr>
        <p:spPr>
          <a:xfrm>
            <a:off x="8046720" y="4102100"/>
            <a:ext cx="3383915" cy="2526665"/>
          </a:xfrm>
          <a:prstGeom prst="rect">
            <a:avLst/>
          </a:prstGeom>
          <a:noFill/>
        </p:spPr>
        <p:txBody>
          <a:bodyPr wrap="square" rtlCol="0">
            <a:noAutofit/>
          </a:bodyPr>
          <a:p>
            <a:r>
              <a:rPr lang="zh-CN" altLang="en-US">
                <a:latin typeface="微软雅黑" panose="020B0503020204020204" pitchFamily="34" charset="-122"/>
                <a:ea typeface="微软雅黑" panose="020B0503020204020204" pitchFamily="34" charset="-122"/>
                <a:cs typeface="微软雅黑" panose="020B0503020204020204" pitchFamily="34" charset="-122"/>
              </a:rPr>
              <a:t>项目相对于论文原始范围的扩展程度；</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a:latin typeface="微软雅黑" panose="020B0503020204020204" pitchFamily="34" charset="-122"/>
                <a:ea typeface="微软雅黑" panose="020B0503020204020204" pitchFamily="34" charset="-122"/>
                <a:cs typeface="微软雅黑" panose="020B0503020204020204" pitchFamily="34" charset="-122"/>
              </a:rPr>
              <a:t>通过对比</a:t>
            </a:r>
            <a:r>
              <a:rPr lang="en-US" altLang="zh-CN">
                <a:latin typeface="微软雅黑" panose="020B0503020204020204" pitchFamily="34" charset="-122"/>
                <a:ea typeface="微软雅黑" panose="020B0503020204020204" pitchFamily="34" charset="-122"/>
                <a:cs typeface="微软雅黑" panose="020B0503020204020204" pitchFamily="34" charset="-122"/>
              </a:rPr>
              <a:t>JOSS</a:t>
            </a:r>
            <a:r>
              <a:rPr lang="zh-CN" altLang="en-US">
                <a:latin typeface="微软雅黑" panose="020B0503020204020204" pitchFamily="34" charset="-122"/>
                <a:ea typeface="微软雅黑" panose="020B0503020204020204" pitchFamily="34" charset="-122"/>
                <a:cs typeface="微软雅黑" panose="020B0503020204020204" pitchFamily="34" charset="-122"/>
              </a:rPr>
              <a:t>论文原始关键词与</a:t>
            </a:r>
            <a:r>
              <a:rPr lang="en-US" altLang="zh-CN">
                <a:latin typeface="微软雅黑" panose="020B0503020204020204" pitchFamily="34" charset="-122"/>
                <a:ea typeface="微软雅黑" panose="020B0503020204020204" pitchFamily="34" charset="-122"/>
                <a:cs typeface="微软雅黑" panose="020B0503020204020204" pitchFamily="34" charset="-122"/>
              </a:rPr>
              <a:t>GitHub</a:t>
            </a:r>
            <a:r>
              <a:rPr lang="zh-CN" altLang="en-US">
                <a:latin typeface="微软雅黑" panose="020B0503020204020204" pitchFamily="34" charset="-122"/>
                <a:ea typeface="微软雅黑" panose="020B0503020204020204" pitchFamily="34" charset="-122"/>
                <a:cs typeface="微软雅黑" panose="020B0503020204020204" pitchFamily="34" charset="-122"/>
              </a:rPr>
              <a:t>仓库最新标签的语义相似度来量化，采用词向量计算差异以衡量项目发表后的功能演进程度。</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3" name="文本框 22"/>
          <p:cNvSpPr txBox="1"/>
          <p:nvPr/>
        </p:nvSpPr>
        <p:spPr>
          <a:xfrm>
            <a:off x="378460" y="151130"/>
            <a:ext cx="9170035" cy="521970"/>
          </a:xfrm>
          <a:prstGeom prst="rect">
            <a:avLst/>
          </a:prstGeom>
          <a:noFill/>
        </p:spPr>
        <p:txBody>
          <a:bodyPr wrap="square" rtlCol="0">
            <a:spAutoFit/>
          </a:bodyPr>
          <a:p>
            <a:r>
              <a:rPr lang="zh-CN" altLang="en-US" sz="2800">
                <a:solidFill>
                  <a:schemeClr val="bg1"/>
                </a:solidFill>
                <a:latin typeface="微软雅黑" panose="020B0503020204020204" pitchFamily="34" charset="-122"/>
                <a:ea typeface="微软雅黑" panose="020B0503020204020204" pitchFamily="34" charset="-122"/>
              </a:rPr>
              <a:t>评估模型设计：三维指标与量化方法</a:t>
            </a:r>
            <a:endParaRPr lang="zh-CN" altLang="en-US" sz="280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竖卷形 6"/>
          <p:cNvSpPr/>
          <p:nvPr/>
        </p:nvSpPr>
        <p:spPr>
          <a:xfrm>
            <a:off x="0" y="1663700"/>
            <a:ext cx="2975610" cy="4528185"/>
          </a:xfrm>
          <a:prstGeom prst="verticalScroll">
            <a:avLst/>
          </a:prstGeom>
          <a:gradFill>
            <a:gsLst>
              <a:gs pos="0">
                <a:srgbClr val="BDD4F6"/>
              </a:gs>
              <a:gs pos="100000">
                <a:srgbClr val="4D8DE5"/>
              </a:gs>
            </a:gsLst>
            <a:lin ang="5400000" scaled="1"/>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 name="文本框 1"/>
          <p:cNvSpPr txBox="1"/>
          <p:nvPr/>
        </p:nvSpPr>
        <p:spPr>
          <a:xfrm>
            <a:off x="493395" y="157480"/>
            <a:ext cx="8180705" cy="798830"/>
          </a:xfrm>
          <a:prstGeom prst="rect">
            <a:avLst/>
          </a:prstGeom>
          <a:noFill/>
        </p:spPr>
        <p:txBody>
          <a:bodyPr wrap="square" rtlCol="0">
            <a:spAutoFit/>
          </a:bodyPr>
          <a:p>
            <a:r>
              <a:rPr lang="zh-CN" altLang="en-US" sz="2800">
                <a:solidFill>
                  <a:schemeClr val="bg1"/>
                </a:solidFill>
                <a:latin typeface="微软雅黑" panose="020B0503020204020204" pitchFamily="34" charset="-122"/>
                <a:ea typeface="微软雅黑" panose="020B0503020204020204" pitchFamily="34" charset="-122"/>
                <a:sym typeface="+mn-ea"/>
              </a:rPr>
              <a:t>评估模型设计：三维指标与量化方法</a:t>
            </a:r>
            <a:endParaRPr lang="zh-CN" altLang="en-US">
              <a:solidFill>
                <a:schemeClr val="bg1"/>
              </a:solidFill>
              <a:latin typeface="微软雅黑" panose="020B0503020204020204" pitchFamily="34" charset="-122"/>
              <a:ea typeface="微软雅黑" panose="020B0503020204020204" pitchFamily="34" charset="-122"/>
            </a:endParaRPr>
          </a:p>
          <a:p>
            <a:endParaRPr lang="zh-CN" altLang="en-US"/>
          </a:p>
        </p:txBody>
      </p:sp>
      <p:sp>
        <p:nvSpPr>
          <p:cNvPr id="3" name="文本框 2"/>
          <p:cNvSpPr txBox="1"/>
          <p:nvPr/>
        </p:nvSpPr>
        <p:spPr>
          <a:xfrm>
            <a:off x="493395" y="892810"/>
            <a:ext cx="10060940" cy="507365"/>
          </a:xfrm>
          <a:prstGeom prst="rect">
            <a:avLst/>
          </a:prstGeom>
          <a:noFill/>
        </p:spPr>
        <p:txBody>
          <a:bodyPr wrap="square" rtlCol="0">
            <a:noAutofit/>
          </a:bodyPr>
          <a:p>
            <a:r>
              <a:rPr lang="zh-CN" altLang="en-US" sz="2000">
                <a:latin typeface="微软雅黑" panose="020B0503020204020204" pitchFamily="34" charset="-122"/>
                <a:ea typeface="微软雅黑" panose="020B0503020204020204" pitchFamily="34" charset="-122"/>
                <a:cs typeface="微软雅黑" panose="020B0503020204020204" pitchFamily="34" charset="-122"/>
              </a:rPr>
              <a:t>核心计算公式：生命力得分</a:t>
            </a:r>
            <a:r>
              <a:rPr lang="en-US" altLang="zh-CN" sz="2000">
                <a:latin typeface="微软雅黑" panose="020B0503020204020204" pitchFamily="34" charset="-122"/>
                <a:ea typeface="微软雅黑" panose="020B0503020204020204" pitchFamily="34" charset="-122"/>
                <a:cs typeface="微软雅黑" panose="020B0503020204020204" pitchFamily="34" charset="-122"/>
              </a:rPr>
              <a:t> = α </a:t>
            </a:r>
            <a:r>
              <a:rPr lang="en-US" altLang="en-US" sz="200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00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000">
                <a:latin typeface="微软雅黑" panose="020B0503020204020204" pitchFamily="34" charset="-122"/>
                <a:ea typeface="微软雅黑" panose="020B0503020204020204" pitchFamily="34" charset="-122"/>
                <a:cs typeface="微软雅黑" panose="020B0503020204020204" pitchFamily="34" charset="-122"/>
              </a:rPr>
              <a:t>活跃度</a:t>
            </a:r>
            <a:r>
              <a:rPr lang="en-US" altLang="zh-CN" sz="2000">
                <a:latin typeface="微软雅黑" panose="020B0503020204020204" pitchFamily="34" charset="-122"/>
                <a:ea typeface="微软雅黑" panose="020B0503020204020204" pitchFamily="34" charset="-122"/>
                <a:cs typeface="微软雅黑" panose="020B0503020204020204" pitchFamily="34" charset="-122"/>
              </a:rPr>
              <a:t> + β </a:t>
            </a:r>
            <a:r>
              <a:rPr lang="en-US" altLang="en-US" sz="200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00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000">
                <a:latin typeface="微软雅黑" panose="020B0503020204020204" pitchFamily="34" charset="-122"/>
                <a:ea typeface="微软雅黑" panose="020B0503020204020204" pitchFamily="34" charset="-122"/>
                <a:cs typeface="微软雅黑" panose="020B0503020204020204" pitchFamily="34" charset="-122"/>
              </a:rPr>
              <a:t>社区参与度</a:t>
            </a:r>
            <a:r>
              <a:rPr lang="en-US" altLang="zh-CN" sz="2000">
                <a:latin typeface="微软雅黑" panose="020B0503020204020204" pitchFamily="34" charset="-122"/>
                <a:ea typeface="微软雅黑" panose="020B0503020204020204" pitchFamily="34" charset="-122"/>
                <a:cs typeface="微软雅黑" panose="020B0503020204020204" pitchFamily="34" charset="-122"/>
              </a:rPr>
              <a:t> + γ </a:t>
            </a:r>
            <a:r>
              <a:rPr lang="en-US" altLang="en-US" sz="200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00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2000">
                <a:latin typeface="微软雅黑" panose="020B0503020204020204" pitchFamily="34" charset="-122"/>
                <a:ea typeface="微软雅黑" panose="020B0503020204020204" pitchFamily="34" charset="-122"/>
                <a:cs typeface="微软雅黑" panose="020B0503020204020204" pitchFamily="34" charset="-122"/>
              </a:rPr>
              <a:t>内容迭代度</a:t>
            </a:r>
            <a:endParaRPr lang="zh-CN" altLang="en-US" sz="2000">
              <a:latin typeface="微软雅黑" panose="020B0503020204020204" pitchFamily="34" charset="-122"/>
              <a:ea typeface="微软雅黑" panose="020B0503020204020204" pitchFamily="34" charset="-122"/>
              <a:cs typeface="微软雅黑" panose="020B0503020204020204" pitchFamily="34" charset="-122"/>
            </a:endParaRPr>
          </a:p>
        </p:txBody>
      </p:sp>
      <p:graphicFrame>
        <p:nvGraphicFramePr>
          <p:cNvPr id="4" name="表格 3"/>
          <p:cNvGraphicFramePr/>
          <p:nvPr>
            <p:custDataLst>
              <p:tags r:id="rId1"/>
            </p:custDataLst>
          </p:nvPr>
        </p:nvGraphicFramePr>
        <p:xfrm>
          <a:off x="2815590" y="1524000"/>
          <a:ext cx="8776970" cy="4269740"/>
        </p:xfrm>
        <a:graphic>
          <a:graphicData uri="http://schemas.openxmlformats.org/drawingml/2006/table">
            <a:tbl>
              <a:tblPr firstRow="1" bandRow="1">
                <a:tableStyleId>{5C22544A-7EE6-4342-B048-85BDC9FD1C3A}</a:tableStyleId>
              </a:tblPr>
              <a:tblGrid>
                <a:gridCol w="1426210"/>
                <a:gridCol w="861695"/>
                <a:gridCol w="4295140"/>
                <a:gridCol w="2193925"/>
              </a:tblGrid>
              <a:tr h="1067435">
                <a:tc>
                  <a:txBody>
                    <a:bodyPr/>
                    <a:p>
                      <a:pPr>
                        <a:buNone/>
                      </a:pPr>
                      <a:r>
                        <a:rPr lang="zh-CN" altLang="en-US">
                          <a:latin typeface="微软雅黑" panose="020B0503020204020204" pitchFamily="34" charset="-122"/>
                          <a:ea typeface="微软雅黑" panose="020B0503020204020204" pitchFamily="34" charset="-122"/>
                        </a:rPr>
                        <a:t>维度</a:t>
                      </a:r>
                      <a:endParaRPr lang="zh-CN" altLang="en-US">
                        <a:latin typeface="微软雅黑" panose="020B0503020204020204" pitchFamily="34" charset="-122"/>
                        <a:ea typeface="微软雅黑" panose="020B0503020204020204" pitchFamily="34" charset="-122"/>
                      </a:endParaRPr>
                    </a:p>
                  </a:txBody>
                  <a:tcPr/>
                </a:tc>
                <a:tc>
                  <a:txBody>
                    <a:bodyPr/>
                    <a:p>
                      <a:pPr>
                        <a:buNone/>
                      </a:pPr>
                      <a:r>
                        <a:rPr lang="zh-CN" altLang="en-US">
                          <a:latin typeface="微软雅黑" panose="020B0503020204020204" pitchFamily="34" charset="-122"/>
                          <a:ea typeface="微软雅黑" panose="020B0503020204020204" pitchFamily="34" charset="-122"/>
                        </a:rPr>
                        <a:t>权重</a:t>
                      </a:r>
                      <a:endParaRPr lang="zh-CN" altLang="en-US">
                        <a:latin typeface="微软雅黑" panose="020B0503020204020204" pitchFamily="34" charset="-122"/>
                        <a:ea typeface="微软雅黑" panose="020B0503020204020204" pitchFamily="34" charset="-122"/>
                      </a:endParaRPr>
                    </a:p>
                  </a:txBody>
                  <a:tcPr/>
                </a:tc>
                <a:tc>
                  <a:txBody>
                    <a:bodyPr/>
                    <a:p>
                      <a:pPr>
                        <a:buNone/>
                      </a:pPr>
                      <a:r>
                        <a:rPr lang="zh-CN" altLang="en-US">
                          <a:latin typeface="微软雅黑" panose="020B0503020204020204" pitchFamily="34" charset="-122"/>
                          <a:ea typeface="微软雅黑" panose="020B0503020204020204" pitchFamily="34" charset="-122"/>
                        </a:rPr>
                        <a:t>设计依据</a:t>
                      </a:r>
                      <a:endParaRPr lang="zh-CN" altLang="en-US">
                        <a:latin typeface="微软雅黑" panose="020B0503020204020204" pitchFamily="34" charset="-122"/>
                        <a:ea typeface="微软雅黑" panose="020B0503020204020204" pitchFamily="34" charset="-122"/>
                      </a:endParaRPr>
                    </a:p>
                  </a:txBody>
                  <a:tcPr/>
                </a:tc>
                <a:tc>
                  <a:txBody>
                    <a:bodyPr/>
                    <a:p>
                      <a:pPr>
                        <a:buNone/>
                      </a:pPr>
                      <a:r>
                        <a:rPr lang="zh-CN" altLang="en-US">
                          <a:latin typeface="微软雅黑" panose="020B0503020204020204" pitchFamily="34" charset="-122"/>
                          <a:ea typeface="微软雅黑" panose="020B0503020204020204" pitchFamily="34" charset="-122"/>
                        </a:rPr>
                        <a:t>学术场景考量</a:t>
                      </a:r>
                      <a:endParaRPr lang="zh-CN" altLang="en-US">
                        <a:latin typeface="微软雅黑" panose="020B0503020204020204" pitchFamily="34" charset="-122"/>
                        <a:ea typeface="微软雅黑" panose="020B0503020204020204" pitchFamily="34" charset="-122"/>
                      </a:endParaRPr>
                    </a:p>
                  </a:txBody>
                  <a:tcPr/>
                </a:tc>
              </a:tr>
              <a:tr h="1067435">
                <a:tc>
                  <a:txBody>
                    <a:bodyPr/>
                    <a:p>
                      <a:pPr>
                        <a:buNone/>
                      </a:pPr>
                      <a:r>
                        <a:rPr lang="zh-CN" altLang="en-US">
                          <a:latin typeface="微软雅黑" panose="020B0503020204020204" pitchFamily="34" charset="-122"/>
                          <a:ea typeface="微软雅黑" panose="020B0503020204020204" pitchFamily="34" charset="-122"/>
                        </a:rPr>
                        <a:t>活跃度</a:t>
                      </a:r>
                      <a:endParaRPr lang="zh-CN" altLang="en-US">
                        <a:latin typeface="微软雅黑" panose="020B0503020204020204" pitchFamily="34" charset="-122"/>
                        <a:ea typeface="微软雅黑" panose="020B0503020204020204" pitchFamily="34" charset="-122"/>
                      </a:endParaRPr>
                    </a:p>
                  </a:txBody>
                  <a:tcPr/>
                </a:tc>
                <a:tc>
                  <a:txBody>
                    <a:bodyPr/>
                    <a:p>
                      <a:pPr>
                        <a:buNone/>
                      </a:pPr>
                      <a:r>
                        <a:rPr lang="en-US" altLang="zh-CN">
                          <a:latin typeface="微软雅黑" panose="020B0503020204020204" pitchFamily="34" charset="-122"/>
                          <a:ea typeface="微软雅黑" panose="020B0503020204020204" pitchFamily="34" charset="-122"/>
                        </a:rPr>
                        <a:t>40%</a:t>
                      </a:r>
                      <a:endParaRPr lang="en-US" altLang="zh-CN">
                        <a:latin typeface="微软雅黑" panose="020B0503020204020204" pitchFamily="34" charset="-122"/>
                        <a:ea typeface="微软雅黑" panose="020B0503020204020204" pitchFamily="34" charset="-122"/>
                      </a:endParaRPr>
                    </a:p>
                  </a:txBody>
                  <a:tcPr/>
                </a:tc>
                <a:tc>
                  <a:txBody>
                    <a:bodyPr/>
                    <a:p>
                      <a:pPr>
                        <a:buNone/>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1. </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代码提交和版本发布是项目</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存活</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的最直接证据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a:buNone/>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2. </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学术界对可复现性的首要需求是</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代码可用</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a:p>
                      <a:pPr>
                        <a:buNone/>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3. </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基础维护是其他所有价值的前提</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txBody>
                  <a:tcPr/>
                </a:tc>
                <a:tc>
                  <a:txBody>
                    <a:bodyPr/>
                    <a:p>
                      <a:pPr>
                        <a:buNone/>
                      </a:pPr>
                      <a:r>
                        <a:rPr lang="zh-CN" altLang="en-US">
                          <a:latin typeface="微软雅黑" panose="020B0503020204020204" pitchFamily="34" charset="-122"/>
                          <a:ea typeface="微软雅黑" panose="020B0503020204020204" pitchFamily="34" charset="-122"/>
                          <a:cs typeface="微软雅黑" panose="020B0503020204020204" pitchFamily="34" charset="-122"/>
                        </a:rPr>
                        <a:t>防止</a:t>
                      </a:r>
                      <a:r>
                        <a:rPr lang="en-US" altLang="zh-CN">
                          <a:latin typeface="微软雅黑" panose="020B0503020204020204" pitchFamily="34" charset="-122"/>
                          <a:ea typeface="微软雅黑" panose="020B0503020204020204" pitchFamily="34" charset="-122"/>
                          <a:cs typeface="微软雅黑" panose="020B0503020204020204" pitchFamily="34" charset="-122"/>
                        </a:rPr>
                        <a:t>“</a:t>
                      </a:r>
                      <a:r>
                        <a:rPr lang="zh-CN" altLang="en-US">
                          <a:latin typeface="微软雅黑" panose="020B0503020204020204" pitchFamily="34" charset="-122"/>
                          <a:ea typeface="微软雅黑" panose="020B0503020204020204" pitchFamily="34" charset="-122"/>
                          <a:cs typeface="微软雅黑" panose="020B0503020204020204" pitchFamily="34" charset="-122"/>
                        </a:rPr>
                        <a:t>僵尸仓库</a:t>
                      </a:r>
                      <a:r>
                        <a:rPr lang="en-US" altLang="zh-CN">
                          <a:latin typeface="微软雅黑" panose="020B0503020204020204" pitchFamily="34" charset="-122"/>
                          <a:ea typeface="微软雅黑" panose="020B0503020204020204" pitchFamily="34" charset="-122"/>
                          <a:cs typeface="微软雅黑" panose="020B0503020204020204" pitchFamily="34" charset="-122"/>
                        </a:rPr>
                        <a:t>”</a:t>
                      </a:r>
                      <a:r>
                        <a:rPr lang="zh-CN" altLang="en-US">
                          <a:latin typeface="微软雅黑" panose="020B0503020204020204" pitchFamily="34" charset="-122"/>
                          <a:ea typeface="微软雅黑" panose="020B0503020204020204" pitchFamily="34" charset="-122"/>
                          <a:cs typeface="微软雅黑" panose="020B0503020204020204" pitchFamily="34" charset="-122"/>
                        </a:rPr>
                        <a:t>：即使社区关注度高，若无持续维护，项目仍无法实际使用</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txBody>
                  <a:tcPr/>
                </a:tc>
              </a:tr>
              <a:tr h="1067435">
                <a:tc>
                  <a:txBody>
                    <a:bodyPr/>
                    <a:p>
                      <a:pPr>
                        <a:buNone/>
                      </a:pPr>
                      <a:r>
                        <a:rPr lang="zh-CN" altLang="en-US">
                          <a:latin typeface="微软雅黑" panose="020B0503020204020204" pitchFamily="34" charset="-122"/>
                          <a:ea typeface="微软雅黑" panose="020B0503020204020204" pitchFamily="34" charset="-122"/>
                        </a:rPr>
                        <a:t>社区参与度</a:t>
                      </a:r>
                      <a:endParaRPr lang="zh-CN" altLang="en-US">
                        <a:latin typeface="微软雅黑" panose="020B0503020204020204" pitchFamily="34" charset="-122"/>
                        <a:ea typeface="微软雅黑" panose="020B0503020204020204" pitchFamily="34" charset="-122"/>
                      </a:endParaRPr>
                    </a:p>
                  </a:txBody>
                  <a:tcPr/>
                </a:tc>
                <a:tc>
                  <a:txBody>
                    <a:bodyPr/>
                    <a:p>
                      <a:pPr>
                        <a:buNone/>
                      </a:pPr>
                      <a:r>
                        <a:rPr lang="en-US" altLang="zh-CN">
                          <a:latin typeface="微软雅黑" panose="020B0503020204020204" pitchFamily="34" charset="-122"/>
                          <a:ea typeface="微软雅黑" panose="020B0503020204020204" pitchFamily="34" charset="-122"/>
                        </a:rPr>
                        <a:t>35%</a:t>
                      </a:r>
                      <a:endParaRPr lang="en-US" altLang="zh-CN">
                        <a:latin typeface="微软雅黑" panose="020B0503020204020204" pitchFamily="34" charset="-122"/>
                        <a:ea typeface="微软雅黑" panose="020B0503020204020204" pitchFamily="34" charset="-122"/>
                      </a:endParaRPr>
                    </a:p>
                  </a:txBody>
                  <a:tcPr/>
                </a:tc>
                <a:tc>
                  <a:txBody>
                    <a:bodyPr/>
                    <a:p>
                      <a:pPr>
                        <a:buNone/>
                      </a:pPr>
                      <a:r>
                        <a:rPr lang="en-US" altLang="zh-CN">
                          <a:latin typeface="微软雅黑" panose="020B0503020204020204" pitchFamily="34" charset="-122"/>
                          <a:ea typeface="微软雅黑" panose="020B0503020204020204" pitchFamily="34" charset="-122"/>
                          <a:cs typeface="微软雅黑" panose="020B0503020204020204" pitchFamily="34" charset="-122"/>
                        </a:rPr>
                        <a:t>1. Star/Fork</a:t>
                      </a:r>
                      <a:r>
                        <a:rPr lang="zh-CN" altLang="en-US">
                          <a:latin typeface="微软雅黑" panose="020B0503020204020204" pitchFamily="34" charset="-122"/>
                          <a:ea typeface="微软雅黑" panose="020B0503020204020204" pitchFamily="34" charset="-122"/>
                          <a:cs typeface="微软雅黑" panose="020B0503020204020204" pitchFamily="34" charset="-122"/>
                        </a:rPr>
                        <a:t>反映项目可见性和传播价值</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buNone/>
                      </a:pPr>
                      <a:r>
                        <a:rPr lang="en-US" altLang="zh-CN">
                          <a:latin typeface="微软雅黑" panose="020B0503020204020204" pitchFamily="34" charset="-122"/>
                          <a:ea typeface="微软雅黑" panose="020B0503020204020204" pitchFamily="34" charset="-122"/>
                          <a:cs typeface="微软雅黑" panose="020B0503020204020204" pitchFamily="34" charset="-122"/>
                        </a:rPr>
                        <a:t>2. Issue/PR</a:t>
                      </a:r>
                      <a:r>
                        <a:rPr lang="zh-CN" altLang="en-US">
                          <a:latin typeface="微软雅黑" panose="020B0503020204020204" pitchFamily="34" charset="-122"/>
                          <a:ea typeface="微软雅黑" panose="020B0503020204020204" pitchFamily="34" charset="-122"/>
                          <a:cs typeface="微软雅黑" panose="020B0503020204020204" pitchFamily="34" charset="-122"/>
                        </a:rPr>
                        <a:t>响应体现协作生态健康度</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buNone/>
                      </a:pPr>
                      <a:r>
                        <a:rPr lang="en-US" altLang="zh-CN">
                          <a:latin typeface="微软雅黑" panose="020B0503020204020204" pitchFamily="34" charset="-122"/>
                          <a:ea typeface="微软雅黑" panose="020B0503020204020204" pitchFamily="34" charset="-122"/>
                          <a:cs typeface="微软雅黑" panose="020B0503020204020204" pitchFamily="34" charset="-122"/>
                        </a:rPr>
                        <a:t>3. </a:t>
                      </a:r>
                      <a:r>
                        <a:rPr lang="zh-CN" altLang="en-US">
                          <a:latin typeface="微软雅黑" panose="020B0503020204020204" pitchFamily="34" charset="-122"/>
                          <a:ea typeface="微软雅黑" panose="020B0503020204020204" pitchFamily="34" charset="-122"/>
                          <a:cs typeface="微软雅黑" panose="020B0503020204020204" pitchFamily="34" charset="-122"/>
                        </a:rPr>
                        <a:t>但社区数据易受短期事件干扰（如论文热度）</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txBody>
                  <a:tcPr/>
                </a:tc>
                <a:tc>
                  <a:txBody>
                    <a:bodyPr/>
                    <a:p>
                      <a:pPr>
                        <a:buNone/>
                      </a:pPr>
                      <a:r>
                        <a:rPr lang="zh-CN" altLang="en-US">
                          <a:latin typeface="微软雅黑" panose="020B0503020204020204" pitchFamily="34" charset="-122"/>
                          <a:ea typeface="微软雅黑" panose="020B0503020204020204" pitchFamily="34" charset="-122"/>
                          <a:cs typeface="微软雅黑" panose="020B0503020204020204" pitchFamily="34" charset="-122"/>
                        </a:rPr>
                        <a:t>区分</a:t>
                      </a:r>
                      <a:r>
                        <a:rPr lang="en-US" altLang="zh-CN">
                          <a:latin typeface="微软雅黑" panose="020B0503020204020204" pitchFamily="34" charset="-122"/>
                          <a:ea typeface="微软雅黑" panose="020B0503020204020204" pitchFamily="34" charset="-122"/>
                          <a:cs typeface="微软雅黑" panose="020B0503020204020204" pitchFamily="34" charset="-122"/>
                        </a:rPr>
                        <a:t>“</a:t>
                      </a:r>
                      <a:r>
                        <a:rPr lang="zh-CN" altLang="en-US">
                          <a:latin typeface="微软雅黑" panose="020B0503020204020204" pitchFamily="34" charset="-122"/>
                          <a:ea typeface="微软雅黑" panose="020B0503020204020204" pitchFamily="34" charset="-122"/>
                          <a:cs typeface="微软雅黑" panose="020B0503020204020204" pitchFamily="34" charset="-122"/>
                        </a:rPr>
                        <a:t>昙花一现</a:t>
                      </a:r>
                      <a:r>
                        <a:rPr lang="en-US" altLang="zh-CN">
                          <a:latin typeface="微软雅黑" panose="020B0503020204020204" pitchFamily="34" charset="-122"/>
                          <a:ea typeface="微软雅黑" panose="020B0503020204020204" pitchFamily="34" charset="-122"/>
                          <a:cs typeface="微软雅黑" panose="020B0503020204020204" pitchFamily="34" charset="-122"/>
                        </a:rPr>
                        <a:t>”</a:t>
                      </a:r>
                      <a:r>
                        <a:rPr lang="zh-CN" altLang="en-US">
                          <a:latin typeface="微软雅黑" panose="020B0503020204020204" pitchFamily="34" charset="-122"/>
                          <a:ea typeface="微软雅黑" panose="020B0503020204020204" pitchFamily="34" charset="-122"/>
                          <a:cs typeface="微软雅黑" panose="020B0503020204020204" pitchFamily="34" charset="-122"/>
                        </a:rPr>
                        <a:t>与持续影响：社区互动是项目从学术成果转化为生态工具的关键标志</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txBody>
                  <a:tcPr/>
                </a:tc>
              </a:tr>
              <a:tr h="1067435">
                <a:tc>
                  <a:txBody>
                    <a:bodyPr/>
                    <a:p>
                      <a:pPr>
                        <a:buNone/>
                      </a:pPr>
                      <a:r>
                        <a:rPr lang="zh-CN" altLang="en-US">
                          <a:latin typeface="微软雅黑" panose="020B0503020204020204" pitchFamily="34" charset="-122"/>
                          <a:ea typeface="微软雅黑" panose="020B0503020204020204" pitchFamily="34" charset="-122"/>
                        </a:rPr>
                        <a:t>内容迭代度</a:t>
                      </a:r>
                      <a:endParaRPr lang="zh-CN" altLang="en-US">
                        <a:latin typeface="微软雅黑" panose="020B0503020204020204" pitchFamily="34" charset="-122"/>
                        <a:ea typeface="微软雅黑" panose="020B0503020204020204" pitchFamily="34" charset="-122"/>
                      </a:endParaRPr>
                    </a:p>
                  </a:txBody>
                  <a:tcPr/>
                </a:tc>
                <a:tc>
                  <a:txBody>
                    <a:bodyPr/>
                    <a:p>
                      <a:pPr>
                        <a:buNone/>
                      </a:pPr>
                      <a:r>
                        <a:rPr lang="en-US" altLang="zh-CN">
                          <a:latin typeface="微软雅黑" panose="020B0503020204020204" pitchFamily="34" charset="-122"/>
                          <a:ea typeface="微软雅黑" panose="020B0503020204020204" pitchFamily="34" charset="-122"/>
                        </a:rPr>
                        <a:t>25%</a:t>
                      </a:r>
                      <a:endParaRPr lang="en-US" altLang="zh-CN">
                        <a:latin typeface="微软雅黑" panose="020B0503020204020204" pitchFamily="34" charset="-122"/>
                        <a:ea typeface="微软雅黑" panose="020B0503020204020204" pitchFamily="34" charset="-122"/>
                      </a:endParaRPr>
                    </a:p>
                  </a:txBody>
                  <a:tcPr/>
                </a:tc>
                <a:tc>
                  <a:txBody>
                    <a:bodyPr/>
                    <a:p>
                      <a:pPr>
                        <a:buNone/>
                      </a:pPr>
                      <a:r>
                        <a:rPr lang="en-US" altLang="zh-CN">
                          <a:latin typeface="微软雅黑" panose="020B0503020204020204" pitchFamily="34" charset="-122"/>
                          <a:ea typeface="微软雅黑" panose="020B0503020204020204" pitchFamily="34" charset="-122"/>
                          <a:cs typeface="微软雅黑" panose="020B0503020204020204" pitchFamily="34" charset="-122"/>
                        </a:rPr>
                        <a:t>1. </a:t>
                      </a:r>
                      <a:r>
                        <a:rPr lang="zh-CN" altLang="en-US">
                          <a:latin typeface="微软雅黑" panose="020B0503020204020204" pitchFamily="34" charset="-122"/>
                          <a:ea typeface="微软雅黑" panose="020B0503020204020204" pitchFamily="34" charset="-122"/>
                          <a:cs typeface="微软雅黑" panose="020B0503020204020204" pitchFamily="34" charset="-122"/>
                        </a:rPr>
                        <a:t>反映项目是否超越论文原始范围</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buNone/>
                      </a:pPr>
                      <a:r>
                        <a:rPr lang="en-US" altLang="zh-CN">
                          <a:latin typeface="微软雅黑" panose="020B0503020204020204" pitchFamily="34" charset="-122"/>
                          <a:ea typeface="微软雅黑" panose="020B0503020204020204" pitchFamily="34" charset="-122"/>
                          <a:cs typeface="微软雅黑" panose="020B0503020204020204" pitchFamily="34" charset="-122"/>
                        </a:rPr>
                        <a:t>2. </a:t>
                      </a:r>
                      <a:r>
                        <a:rPr lang="zh-CN" altLang="en-US">
                          <a:latin typeface="微软雅黑" panose="020B0503020204020204" pitchFamily="34" charset="-122"/>
                          <a:ea typeface="微软雅黑" panose="020B0503020204020204" pitchFamily="34" charset="-122"/>
                          <a:cs typeface="微软雅黑" panose="020B0503020204020204" pitchFamily="34" charset="-122"/>
                        </a:rPr>
                        <a:t>功能扩展体现对社区需求的响应</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buNone/>
                      </a:pPr>
                      <a:r>
                        <a:rPr lang="en-US" altLang="zh-CN">
                          <a:latin typeface="微软雅黑" panose="020B0503020204020204" pitchFamily="34" charset="-122"/>
                          <a:ea typeface="微软雅黑" panose="020B0503020204020204" pitchFamily="34" charset="-122"/>
                          <a:cs typeface="微软雅黑" panose="020B0503020204020204" pitchFamily="34" charset="-122"/>
                        </a:rPr>
                        <a:t>3. </a:t>
                      </a:r>
                      <a:r>
                        <a:rPr lang="zh-CN" altLang="en-US">
                          <a:latin typeface="微软雅黑" panose="020B0503020204020204" pitchFamily="34" charset="-122"/>
                          <a:ea typeface="微软雅黑" panose="020B0503020204020204" pitchFamily="34" charset="-122"/>
                          <a:cs typeface="微软雅黑" panose="020B0503020204020204" pitchFamily="34" charset="-122"/>
                        </a:rPr>
                        <a:t>但学术项目常聚焦特定问题，扩展非核心目标</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txBody>
                  <a:tcPr/>
                </a:tc>
                <a:tc>
                  <a:txBody>
                    <a:bodyPr/>
                    <a:p>
                      <a:pPr>
                        <a:buNone/>
                      </a:pPr>
                      <a:r>
                        <a:rPr lang="zh-CN" altLang="en-US">
                          <a:latin typeface="微软雅黑" panose="020B0503020204020204" pitchFamily="34" charset="-122"/>
                          <a:ea typeface="微软雅黑" panose="020B0503020204020204" pitchFamily="34" charset="-122"/>
                        </a:rPr>
                        <a:t>鼓励创新延伸：学术代码不仅应复现论文，更应解决实际问题，迭代反映工程化潜力</a:t>
                      </a:r>
                      <a:endParaRPr lang="zh-CN" altLang="en-US">
                        <a:latin typeface="微软雅黑" panose="020B0503020204020204" pitchFamily="34" charset="-122"/>
                        <a:ea typeface="微软雅黑" panose="020B0503020204020204" pitchFamily="34" charset="-122"/>
                      </a:endParaRPr>
                    </a:p>
                  </a:txBody>
                  <a:tcPr/>
                </a:tc>
              </a:tr>
            </a:tbl>
          </a:graphicData>
        </a:graphic>
      </p:graphicFrame>
      <p:sp>
        <p:nvSpPr>
          <p:cNvPr id="5" name="文本框 4"/>
          <p:cNvSpPr txBox="1"/>
          <p:nvPr/>
        </p:nvSpPr>
        <p:spPr>
          <a:xfrm>
            <a:off x="283845" y="2055495"/>
            <a:ext cx="2414270" cy="3452495"/>
          </a:xfrm>
          <a:prstGeom prst="rect">
            <a:avLst/>
          </a:prstGeom>
          <a:noFill/>
        </p:spPr>
        <p:txBody>
          <a:bodyPr wrap="square" rtlCol="0">
            <a:noAutofit/>
          </a:bodyPr>
          <a:p>
            <a:r>
              <a:rPr lang="zh-CN" altLang="en-US">
                <a:latin typeface="微软雅黑" panose="020B0503020204020204" pitchFamily="34" charset="-122"/>
                <a:ea typeface="微软雅黑" panose="020B0503020204020204" pitchFamily="34" charset="-122"/>
                <a:cs typeface="微软雅黑" panose="020B0503020204020204" pitchFamily="34" charset="-122"/>
              </a:rPr>
              <a:t>权重比例设定：</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a:latin typeface="微软雅黑" panose="020B0503020204020204" pitchFamily="34" charset="-122"/>
                <a:ea typeface="微软雅黑" panose="020B0503020204020204" pitchFamily="34" charset="-122"/>
                <a:cs typeface="微软雅黑" panose="020B0503020204020204" pitchFamily="34" charset="-122"/>
              </a:rPr>
              <a:t>α (</a:t>
            </a:r>
            <a:r>
              <a:rPr lang="zh-CN" altLang="en-US">
                <a:latin typeface="微软雅黑" panose="020B0503020204020204" pitchFamily="34" charset="-122"/>
                <a:ea typeface="微软雅黑" panose="020B0503020204020204" pitchFamily="34" charset="-122"/>
                <a:cs typeface="微软雅黑" panose="020B0503020204020204" pitchFamily="34" charset="-122"/>
              </a:rPr>
              <a:t>活跃度</a:t>
            </a:r>
            <a:r>
              <a:rPr lang="en-US" altLang="zh-CN">
                <a:latin typeface="微软雅黑" panose="020B0503020204020204" pitchFamily="34" charset="-122"/>
                <a:ea typeface="微软雅黑" panose="020B0503020204020204" pitchFamily="34" charset="-122"/>
                <a:cs typeface="微软雅黑" panose="020B0503020204020204" pitchFamily="34" charset="-122"/>
              </a:rPr>
              <a:t>) = 0.40</a:t>
            </a:r>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a:latin typeface="微软雅黑" panose="020B0503020204020204" pitchFamily="34" charset="-122"/>
                <a:ea typeface="微软雅黑" panose="020B0503020204020204" pitchFamily="34" charset="-122"/>
                <a:cs typeface="微软雅黑" panose="020B0503020204020204" pitchFamily="34" charset="-122"/>
              </a:rPr>
              <a:t>β (</a:t>
            </a:r>
            <a:r>
              <a:rPr lang="zh-CN" altLang="en-US">
                <a:latin typeface="微软雅黑" panose="020B0503020204020204" pitchFamily="34" charset="-122"/>
                <a:ea typeface="微软雅黑" panose="020B0503020204020204" pitchFamily="34" charset="-122"/>
                <a:cs typeface="微软雅黑" panose="020B0503020204020204" pitchFamily="34" charset="-122"/>
              </a:rPr>
              <a:t>社区参与度</a:t>
            </a:r>
            <a:r>
              <a:rPr lang="en-US" altLang="zh-CN">
                <a:latin typeface="微软雅黑" panose="020B0503020204020204" pitchFamily="34" charset="-122"/>
                <a:ea typeface="微软雅黑" panose="020B0503020204020204" pitchFamily="34" charset="-122"/>
                <a:cs typeface="微软雅黑" panose="020B0503020204020204" pitchFamily="34" charset="-122"/>
              </a:rPr>
              <a:t>) =0.35​</a:t>
            </a:r>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a:p>
            <a:r>
              <a:rPr lang="en-US" altLang="zh-CN">
                <a:latin typeface="微软雅黑" panose="020B0503020204020204" pitchFamily="34" charset="-122"/>
                <a:ea typeface="微软雅黑" panose="020B0503020204020204" pitchFamily="34" charset="-122"/>
                <a:cs typeface="微软雅黑" panose="020B0503020204020204" pitchFamily="34" charset="-122"/>
              </a:rPr>
              <a:t>γ (</a:t>
            </a:r>
            <a:r>
              <a:rPr lang="zh-CN" altLang="en-US">
                <a:latin typeface="微软雅黑" panose="020B0503020204020204" pitchFamily="34" charset="-122"/>
                <a:ea typeface="微软雅黑" panose="020B0503020204020204" pitchFamily="34" charset="-122"/>
                <a:cs typeface="微软雅黑" panose="020B0503020204020204" pitchFamily="34" charset="-122"/>
              </a:rPr>
              <a:t>内容迭代度</a:t>
            </a:r>
            <a:r>
              <a:rPr lang="en-US" altLang="zh-CN">
                <a:latin typeface="微软雅黑" panose="020B0503020204020204" pitchFamily="34" charset="-122"/>
                <a:ea typeface="微软雅黑" panose="020B0503020204020204" pitchFamily="34" charset="-122"/>
                <a:cs typeface="微软雅黑" panose="020B0503020204020204" pitchFamily="34" charset="-122"/>
              </a:rPr>
              <a:t>) =0.25</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tags/tag1.xml><?xml version="1.0" encoding="utf-8"?>
<p:tagLst xmlns:p="http://schemas.openxmlformats.org/presentationml/2006/main">
  <p:tag name="KSO_WM_DIAGRAM_VIRTUALLY_FRAME" val="{&quot;height&quot;:148.50724409448816,&quot;left&quot;:116.02811023622048,&quot;top&quot;:261.41456692913385,&quot;width&quot;:744.6092913385826}"/>
</p:tagLst>
</file>

<file path=ppt/tags/tag10.xml><?xml version="1.0" encoding="utf-8"?>
<p:tagLst xmlns:p="http://schemas.openxmlformats.org/presentationml/2006/main">
  <p:tag name="KSO_WM_DIAGRAM_VIRTUALLY_FRAME" val="{&quot;height&quot;:395.7382695689496,&quot;left&quot;:61.93913200585352,&quot;top&quot;:123.91173043105042,&quot;width&quot;:830.6644131536472}"/>
</p:tagLst>
</file>

<file path=ppt/tags/tag11.xml><?xml version="1.0" encoding="utf-8"?>
<p:tagLst xmlns:p="http://schemas.openxmlformats.org/presentationml/2006/main">
  <p:tag name="KSO_WM_DIAGRAM_VIRTUALLY_FRAME" val="{&quot;height&quot;:535.1557360046962,&quot;left&quot;:-41.00550245793247,&quot;top&quot;:-15.630667099676884,&quot;width&quot;:1035.482596137804}"/>
</p:tagLst>
</file>

<file path=ppt/tags/tag12.xml><?xml version="1.0" encoding="utf-8"?>
<p:tagLst xmlns:p="http://schemas.openxmlformats.org/presentationml/2006/main">
  <p:tag name="KSO_WM_DIAGRAM_VIRTUALLY_FRAME" val="{&quot;height&quot;:535.1557360046962,&quot;left&quot;:-41.00550245793247,&quot;top&quot;:-15.630667099676884,&quot;width&quot;:1035.482596137804}"/>
</p:tagLst>
</file>

<file path=ppt/tags/tag13.xml><?xml version="1.0" encoding="utf-8"?>
<p:tagLst xmlns:p="http://schemas.openxmlformats.org/presentationml/2006/main">
  <p:tag name="KSO_WM_DIAGRAM_VIRTUALLY_FRAME" val="{&quot;height&quot;:535.1557360046962,&quot;left&quot;:-41.00550245793247,&quot;top&quot;:-15.630667099676884,&quot;width&quot;:1035.482596137804}"/>
</p:tagLst>
</file>

<file path=ppt/tags/tag14.xml><?xml version="1.0" encoding="utf-8"?>
<p:tagLst xmlns:p="http://schemas.openxmlformats.org/presentationml/2006/main">
  <p:tag name="KSO_WM_DIAGRAM_VIRTUALLY_FRAME" val="{&quot;height&quot;:535.1557360046962,&quot;left&quot;:-41.00550245793247,&quot;top&quot;:-15.630667099676884,&quot;width&quot;:1035.482596137804}"/>
</p:tagLst>
</file>

<file path=ppt/tags/tag15.xml><?xml version="1.0" encoding="utf-8"?>
<p:tagLst xmlns:p="http://schemas.openxmlformats.org/presentationml/2006/main">
  <p:tag name="KSO_WM_DIAGRAM_VIRTUALLY_FRAME" val="{&quot;height&quot;:535.1557360046962,&quot;left&quot;:-41.00550245793247,&quot;top&quot;:-15.630667099676884,&quot;width&quot;:1035.482596137804}"/>
</p:tagLst>
</file>

<file path=ppt/tags/tag16.xml><?xml version="1.0" encoding="utf-8"?>
<p:tagLst xmlns:p="http://schemas.openxmlformats.org/presentationml/2006/main">
  <p:tag name="KSO_WM_DIAGRAM_VIRTUALLY_FRAME" val="{&quot;height&quot;:535.1557360046962,&quot;left&quot;:-41.00550245793247,&quot;top&quot;:-15.630667099676884,&quot;width&quot;:1035.482596137804}"/>
</p:tagLst>
</file>

<file path=ppt/tags/tag17.xml><?xml version="1.0" encoding="utf-8"?>
<p:tagLst xmlns:p="http://schemas.openxmlformats.org/presentationml/2006/main">
  <p:tag name="TABLE_ENDDRAG_ORIGIN_RECT" val="691*336"/>
  <p:tag name="TABLE_ENDDRAG_RECT" val="221*143*691*336"/>
</p:tagLst>
</file>

<file path=ppt/tags/tag18.xml><?xml version="1.0" encoding="utf-8"?>
<p:tagLst xmlns:p="http://schemas.openxmlformats.org/presentationml/2006/main">
  <p:tag name="TABLE_ENDDRAG_ORIGIN_RECT" val="375*401"/>
  <p:tag name="TABLE_ENDDRAG_RECT" val="81*62*375*401"/>
</p:tagLst>
</file>

<file path=ppt/tags/tag19.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2.xml><?xml version="1.0" encoding="utf-8"?>
<p:tagLst xmlns:p="http://schemas.openxmlformats.org/presentationml/2006/main">
  <p:tag name="KSO_WM_DIAGRAM_VIRTUALLY_FRAME" val="{&quot;height&quot;:148.50724409448816,&quot;left&quot;:116.02811023622048,&quot;top&quot;:261.41456692913385,&quot;width&quot;:744.6092913385826}"/>
</p:tagLst>
</file>

<file path=ppt/tags/tag20.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21.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22.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23.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24.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25.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26.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27.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28.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29.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3.xml><?xml version="1.0" encoding="utf-8"?>
<p:tagLst xmlns:p="http://schemas.openxmlformats.org/presentationml/2006/main">
  <p:tag name="KSO_WM_DIAGRAM_VIRTUALLY_FRAME" val="{&quot;height&quot;:148.50724409448816,&quot;left&quot;:116.02811023622048,&quot;top&quot;:261.41456692913385,&quot;width&quot;:744.6092913385826}"/>
</p:tagLst>
</file>

<file path=ppt/tags/tag30.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31.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32.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33.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34.xml><?xml version="1.0" encoding="utf-8"?>
<p:tagLst xmlns:p="http://schemas.openxmlformats.org/presentationml/2006/main">
  <p:tag name="KSO_WM_DIAGRAM_VIRTUALLY_FRAME" val="{&quot;height&quot;:355.7720472440945,&quot;left&quot;:44.858897637795266,&quot;top&quot;:108.05692913385826,&quot;width&quot;:864.4911023622047}"/>
</p:tagLst>
</file>

<file path=ppt/tags/tag36.xml><?xml version="1.0" encoding="utf-8"?>
<p:tagLst xmlns:p="http://schemas.openxmlformats.org/presentationml/2006/main">
  <p:tag name="resource_record_key" val="{&quot;12&quot;:[25114461],&quot;8&quot;:[20476762,20476212]}"/>
</p:tagLst>
</file>

<file path=ppt/tags/tag4.xml><?xml version="1.0" encoding="utf-8"?>
<p:tagLst xmlns:p="http://schemas.openxmlformats.org/presentationml/2006/main">
  <p:tag name="KSO_WM_DIAGRAM_VIRTUALLY_FRAME" val="{&quot;height&quot;:148.50724409448816,&quot;left&quot;:116.02811023622048,&quot;top&quot;:261.41456692913385,&quot;width&quot;:744.6092913385826}"/>
</p:tagLst>
</file>

<file path=ppt/tags/tag5.xml><?xml version="1.0" encoding="utf-8"?>
<p:tagLst xmlns:p="http://schemas.openxmlformats.org/presentationml/2006/main">
  <p:tag name="KSO_WM_DIAGRAM_VIRTUALLY_FRAME" val="{&quot;height&quot;:395.7382695689496,&quot;left&quot;:61.93913200585352,&quot;top&quot;:123.91173043105042,&quot;width&quot;:830.6644131536472}"/>
</p:tagLst>
</file>

<file path=ppt/tags/tag6.xml><?xml version="1.0" encoding="utf-8"?>
<p:tagLst xmlns:p="http://schemas.openxmlformats.org/presentationml/2006/main">
  <p:tag name="KSO_WM_DIAGRAM_VIRTUALLY_FRAME" val="{&quot;height&quot;:395.7382695689496,&quot;left&quot;:61.93913200585352,&quot;top&quot;:123.91173043105042,&quot;width&quot;:830.6644131536472}"/>
</p:tagLst>
</file>

<file path=ppt/tags/tag7.xml><?xml version="1.0" encoding="utf-8"?>
<p:tagLst xmlns:p="http://schemas.openxmlformats.org/presentationml/2006/main">
  <p:tag name="KSO_WM_DIAGRAM_VIRTUALLY_FRAME" val="{&quot;height&quot;:395.7382695689496,&quot;left&quot;:61.93913200585352,&quot;top&quot;:123.91173043105042,&quot;width&quot;:830.6644131536472}"/>
</p:tagLst>
</file>

<file path=ppt/tags/tag8.xml><?xml version="1.0" encoding="utf-8"?>
<p:tagLst xmlns:p="http://schemas.openxmlformats.org/presentationml/2006/main">
  <p:tag name="KSO_WM_DIAGRAM_VIRTUALLY_FRAME" val="{&quot;height&quot;:395.7382695689496,&quot;left&quot;:61.93913200585352,&quot;top&quot;:123.91173043105042,&quot;width&quot;:830.6644131536472}"/>
</p:tagLst>
</file>

<file path=ppt/tags/tag9.xml><?xml version="1.0" encoding="utf-8"?>
<p:tagLst xmlns:p="http://schemas.openxmlformats.org/presentationml/2006/main">
  <p:tag name="KSO_WM_DIAGRAM_VIRTUALLY_FRAME" val="{&quot;height&quot;:395.7382695689496,&quot;left&quot;:61.93913200585352,&quot;top&quot;:123.91173043105042,&quot;width&quot;:830.664413153647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F35B0BEE-F18A-47BB-8FCB-E00DA2F2635D-1">
      <extobjdata type="F35B0BEE-F18A-47BB-8FCB-E00DA2F2635D" data="ewoJIkRlc2lnbklkIiA6ICJiMzFhY2Y3MS0xY2RhLTQwODYtYWJlYy1hMTcyNjUwZGUwNGUiCn0K"/>
    </extobj>
    <extobj name="F35B0BEE-F18A-47BB-8FCB-E00DA2F2635D-2">
      <extobjdata type="F35B0BEE-F18A-47BB-8FCB-E00DA2F2635D" data="ewoJIkRlc2lnbklkIiA6ICJiMzFhY2Y3MS0xY2RhLTQwODYtYWJlYy1hMTcyNjUwZGUwNGUiCn0K"/>
    </extobj>
    <extobj name="F35B0BEE-F18A-47BB-8FCB-E00DA2F2635D-3">
      <extobjdata type="F35B0BEE-F18A-47BB-8FCB-E00DA2F2635D" data="ewoJIkRlc2lnbklkIiA6ICJiMzFhY2Y3MS0xY2RhLTQwODYtYWJlYy1hMTcyNjUwZGUwNGUiCn0K"/>
    </extobj>
    <extobj name="F35B0BEE-F18A-47BB-8FCB-E00DA2F2635D-4">
      <extobjdata type="F35B0BEE-F18A-47BB-8FCB-E00DA2F2635D" data="ewoJIkRlc2lnbklkIiA6ICJiMzFhY2Y3MS0xY2RhLTQwODYtYWJlYy1hMTcyNjUwZGUwNGUiCn0K"/>
    </extobj>
    <extobj name="F35B0BEE-F18A-47BB-8FCB-E00DA2F2635D-5">
      <extobjdata type="F35B0BEE-F18A-47BB-8FCB-E00DA2F2635D" data="ewoJIkRlc2lnbklkIiA6ICJiMzFhY2Y3MS0xY2RhLTQwODYtYWJlYy1hMTcyNjUwZGUwNGUiCn0K"/>
    </extobj>
    <extobj name="F35B0BEE-F18A-47BB-8FCB-E00DA2F2635D-6">
      <extobjdata type="F35B0BEE-F18A-47BB-8FCB-E00DA2F2635D" data="ewoJIkRlc2lnbklkIiA6ICJiMzFhY2Y3MS0xY2RhLTQwODYtYWJlYy1hMTcyNjUwZGUwNGUiCn0K"/>
    </extobj>
  </extobjs>
</s:customData>
</file>

<file path=customXml/itemProps35.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4519</Words>
  <Application>WPS 演示</Application>
  <PresentationFormat>宽屏</PresentationFormat>
  <Paragraphs>306</Paragraphs>
  <Slides>16</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16</vt:i4>
      </vt:variant>
    </vt:vector>
  </HeadingPairs>
  <TitlesOfParts>
    <vt:vector size="26" baseType="lpstr">
      <vt:lpstr>Arial</vt:lpstr>
      <vt:lpstr>宋体</vt:lpstr>
      <vt:lpstr>Wingdings</vt:lpstr>
      <vt:lpstr>等线</vt:lpstr>
      <vt:lpstr>微软雅黑 Light</vt:lpstr>
      <vt:lpstr>微软雅黑</vt:lpstr>
      <vt:lpstr>Calibri</vt:lpstr>
      <vt:lpstr>Arial Unicode MS</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 Pang</dc:creator>
  <cp:lastModifiedBy>不要问我叫什么（y）</cp:lastModifiedBy>
  <cp:revision>31</cp:revision>
  <dcterms:created xsi:type="dcterms:W3CDTF">2021-03-21T06:14:00Z</dcterms:created>
  <dcterms:modified xsi:type="dcterms:W3CDTF">2025-12-28T10:46:39Z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2052-12.1.0.24034</vt:lpwstr>
  </property>
  <property fmtid="{D5CDD505-2E9C-101B-9397-08002B2CF9AE}" pid="3" name="ICV">
    <vt:lpwstr>05CA8EAB99B54F8BA022C37C83E8A4CA_12</vt:lpwstr>
  </property>
</Properties>
</file>

<file path=docProps/thumbnail.jpeg>
</file>